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70" r:id="rId4"/>
    <p:sldId id="273" r:id="rId5"/>
    <p:sldId id="272" r:id="rId6"/>
    <p:sldId id="274" r:id="rId7"/>
    <p:sldId id="278" r:id="rId8"/>
    <p:sldId id="275" r:id="rId9"/>
    <p:sldId id="276" r:id="rId10"/>
    <p:sldId id="277" r:id="rId11"/>
    <p:sldId id="264" r:id="rId12"/>
    <p:sldId id="266" r:id="rId13"/>
    <p:sldId id="267" r:id="rId14"/>
    <p:sldId id="268" r:id="rId15"/>
    <p:sldId id="279" r:id="rId16"/>
  </p:sldIdLst>
  <p:sldSz cx="18288000" cy="10287000"/>
  <p:notesSz cx="6858000" cy="9144000"/>
  <p:embeddedFontLst>
    <p:embeddedFont>
      <p:font typeface="Bobby Jones"/>
      <p:regular r:id="rId17"/>
    </p:embeddedFont>
    <p:embeddedFont>
      <p:font typeface="Fira Sans" panose="020B0503050000020004" pitchFamily="34" charset="0"/>
      <p:regular r:id="rId18"/>
      <p:bold r:id="rId19"/>
      <p:italic r:id="rId20"/>
      <p:boldItalic r:id="rId21"/>
    </p:embeddedFont>
    <p:embeddedFont>
      <p:font typeface="Poppins" panose="00000500000000000000" pitchFamily="2" charset="0"/>
      <p:regular r:id="rId22"/>
      <p:bold r:id="rId23"/>
      <p:italic r:id="rId24"/>
      <p:boldItalic r:id="rId25"/>
    </p:embeddedFont>
    <p:embeddedFont>
      <p:font typeface="Poppins Bold" panose="00000800000000000000" charset="0"/>
      <p:regular r:id="rId26"/>
    </p:embeddedFont>
    <p:embeddedFont>
      <p:font typeface="Poppins Semi-Bold" panose="020B0604020202020204" charset="0"/>
      <p:regular r:id="rId27"/>
    </p:embeddedFont>
    <p:embeddedFont>
      <p:font typeface="Roboto Condensed" panose="02000000000000000000" pitchFamily="2" charset="0"/>
      <p:regular r:id="rId28"/>
      <p:bold r:id="rId29"/>
      <p:italic r:id="rId30"/>
      <p:boldItalic r:id="rId3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75" autoAdjust="0"/>
    <p:restoredTop sz="94622" autoAdjust="0"/>
  </p:normalViewPr>
  <p:slideViewPr>
    <p:cSldViewPr>
      <p:cViewPr varScale="1">
        <p:scale>
          <a:sx n="49" d="100"/>
          <a:sy n="49" d="100"/>
        </p:scale>
        <p:origin x="516" y="4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font" Target="fonts/font10.fntdata"/><Relationship Id="rId3" Type="http://schemas.openxmlformats.org/officeDocument/2006/relationships/slide" Target="slides/slide2.xml"/><Relationship Id="rId21" Type="http://schemas.openxmlformats.org/officeDocument/2006/relationships/font" Target="fonts/font5.fntdata"/><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font" Target="fonts/font9.fntdata"/><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4.fntdata"/><Relationship Id="rId29" Type="http://schemas.openxmlformats.org/officeDocument/2006/relationships/font" Target="fonts/font1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font" Target="fonts/font12.fntdata"/><Relationship Id="rId10" Type="http://schemas.openxmlformats.org/officeDocument/2006/relationships/slide" Target="slides/slide9.xml"/><Relationship Id="rId19" Type="http://schemas.openxmlformats.org/officeDocument/2006/relationships/font" Target="fonts/font3.fntdata"/><Relationship Id="rId31" Type="http://schemas.openxmlformats.org/officeDocument/2006/relationships/font" Target="fonts/font1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font" Target="fonts/font14.fntdata"/><Relationship Id="rId35"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6/9/2024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6/9/2024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‹N°›</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Layout" Target="../slideLayouts/slideLayout7.xml"/><Relationship Id="rId5" Type="http://schemas.openxmlformats.org/officeDocument/2006/relationships/image" Target="../media/image20.svg"/><Relationship Id="rId4" Type="http://schemas.openxmlformats.org/officeDocument/2006/relationships/image" Target="../media/image19.svg"/></Relationships>
</file>

<file path=ppt/slides/_rels/slide12.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9.sv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sv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514930" y="-161748"/>
            <a:ext cx="7773070" cy="10447260"/>
            <a:chOff x="0" y="0"/>
            <a:chExt cx="26201929" cy="35216249"/>
          </a:xfrm>
        </p:grpSpPr>
        <p:sp>
          <p:nvSpPr>
            <p:cNvPr id="3" name="Freeform 3"/>
            <p:cNvSpPr/>
            <p:nvPr/>
          </p:nvSpPr>
          <p:spPr>
            <a:xfrm>
              <a:off x="0" y="0"/>
              <a:ext cx="26201877" cy="35216210"/>
            </a:xfrm>
            <a:custGeom>
              <a:avLst/>
              <a:gdLst/>
              <a:ahLst/>
              <a:cxnLst/>
              <a:rect l="l" t="t" r="r" b="b"/>
              <a:pathLst>
                <a:path w="26201877" h="35216210">
                  <a:moveTo>
                    <a:pt x="4259326" y="0"/>
                  </a:moveTo>
                  <a:lnTo>
                    <a:pt x="0" y="12798171"/>
                  </a:lnTo>
                  <a:lnTo>
                    <a:pt x="12784709" y="35216210"/>
                  </a:lnTo>
                  <a:lnTo>
                    <a:pt x="26201877" y="35216210"/>
                  </a:lnTo>
                  <a:lnTo>
                    <a:pt x="26201877" y="0"/>
                  </a:lnTo>
                  <a:close/>
                </a:path>
              </a:pathLst>
            </a:custGeom>
            <a:blipFill>
              <a:blip r:embed="rId2"/>
              <a:stretch>
                <a:fillRect l="-47160" r="-54382"/>
              </a:stretch>
            </a:blipFill>
          </p:spPr>
        </p:sp>
      </p:grpSp>
      <p:grpSp>
        <p:nvGrpSpPr>
          <p:cNvPr id="7" name="Group 7"/>
          <p:cNvGrpSpPr/>
          <p:nvPr/>
        </p:nvGrpSpPr>
        <p:grpSpPr>
          <a:xfrm rot="3614395">
            <a:off x="6886028" y="7778705"/>
            <a:ext cx="11928623" cy="865671"/>
            <a:chOff x="0" y="0"/>
            <a:chExt cx="3139792" cy="227858"/>
          </a:xfrm>
        </p:grpSpPr>
        <p:sp>
          <p:nvSpPr>
            <p:cNvPr id="8" name="Freeform 8"/>
            <p:cNvSpPr/>
            <p:nvPr/>
          </p:nvSpPr>
          <p:spPr>
            <a:xfrm>
              <a:off x="0" y="0"/>
              <a:ext cx="3139792" cy="227858"/>
            </a:xfrm>
            <a:custGeom>
              <a:avLst/>
              <a:gdLst/>
              <a:ahLst/>
              <a:cxnLst/>
              <a:rect l="l" t="t" r="r" b="b"/>
              <a:pathLst>
                <a:path w="3139792" h="227858">
                  <a:moveTo>
                    <a:pt x="2936592" y="0"/>
                  </a:moveTo>
                  <a:lnTo>
                    <a:pt x="0" y="0"/>
                  </a:lnTo>
                  <a:lnTo>
                    <a:pt x="203200" y="227858"/>
                  </a:lnTo>
                  <a:lnTo>
                    <a:pt x="3139792" y="227858"/>
                  </a:lnTo>
                  <a:lnTo>
                    <a:pt x="2936592" y="0"/>
                  </a:lnTo>
                  <a:close/>
                </a:path>
              </a:pathLst>
            </a:custGeom>
            <a:solidFill>
              <a:srgbClr val="2B4865"/>
            </a:solidFill>
          </p:spPr>
        </p:sp>
        <p:sp>
          <p:nvSpPr>
            <p:cNvPr id="9" name="TextBox 9"/>
            <p:cNvSpPr txBox="1"/>
            <p:nvPr/>
          </p:nvSpPr>
          <p:spPr>
            <a:xfrm>
              <a:off x="101600" y="-38100"/>
              <a:ext cx="2936592" cy="265958"/>
            </a:xfrm>
            <a:prstGeom prst="rect">
              <a:avLst/>
            </a:prstGeom>
          </p:spPr>
          <p:txBody>
            <a:bodyPr lIns="50800" tIns="50800" rIns="50800" bIns="50800" rtlCol="0" anchor="ctr"/>
            <a:lstStyle/>
            <a:p>
              <a:pPr algn="ctr">
                <a:lnSpc>
                  <a:spcPts val="2659"/>
                </a:lnSpc>
                <a:spcBef>
                  <a:spcPct val="0"/>
                </a:spcBef>
              </a:pPr>
              <a:endParaRPr dirty="0"/>
            </a:p>
          </p:txBody>
        </p:sp>
      </p:grpSp>
      <p:grpSp>
        <p:nvGrpSpPr>
          <p:cNvPr id="10" name="Group 10"/>
          <p:cNvGrpSpPr/>
          <p:nvPr/>
        </p:nvGrpSpPr>
        <p:grpSpPr>
          <a:xfrm rot="-4292735">
            <a:off x="4945360" y="-3542151"/>
            <a:ext cx="9386553" cy="4929661"/>
            <a:chOff x="0" y="0"/>
            <a:chExt cx="435643" cy="228792"/>
          </a:xfrm>
        </p:grpSpPr>
        <p:sp>
          <p:nvSpPr>
            <p:cNvPr id="11" name="Freeform 11"/>
            <p:cNvSpPr/>
            <p:nvPr/>
          </p:nvSpPr>
          <p:spPr>
            <a:xfrm>
              <a:off x="0" y="0"/>
              <a:ext cx="435643" cy="228792"/>
            </a:xfrm>
            <a:custGeom>
              <a:avLst/>
              <a:gdLst/>
              <a:ahLst/>
              <a:cxnLst/>
              <a:rect l="l" t="t" r="r" b="b"/>
              <a:pathLst>
                <a:path w="435643" h="228792">
                  <a:moveTo>
                    <a:pt x="203200" y="0"/>
                  </a:moveTo>
                  <a:lnTo>
                    <a:pt x="435643" y="0"/>
                  </a:lnTo>
                  <a:lnTo>
                    <a:pt x="232443" y="228792"/>
                  </a:lnTo>
                  <a:lnTo>
                    <a:pt x="0" y="228792"/>
                  </a:lnTo>
                  <a:lnTo>
                    <a:pt x="203200" y="0"/>
                  </a:lnTo>
                  <a:close/>
                </a:path>
              </a:pathLst>
            </a:custGeom>
            <a:solidFill>
              <a:srgbClr val="2B4865"/>
            </a:solidFill>
          </p:spPr>
        </p:sp>
        <p:sp>
          <p:nvSpPr>
            <p:cNvPr id="12" name="TextBox 12"/>
            <p:cNvSpPr txBox="1"/>
            <p:nvPr/>
          </p:nvSpPr>
          <p:spPr>
            <a:xfrm>
              <a:off x="101600" y="-38100"/>
              <a:ext cx="232443" cy="266892"/>
            </a:xfrm>
            <a:prstGeom prst="rect">
              <a:avLst/>
            </a:prstGeom>
          </p:spPr>
          <p:txBody>
            <a:bodyPr lIns="50800" tIns="50800" rIns="50800" bIns="50800" rtlCol="0" anchor="ctr"/>
            <a:lstStyle/>
            <a:p>
              <a:pPr algn="ctr">
                <a:lnSpc>
                  <a:spcPts val="2659"/>
                </a:lnSpc>
              </a:pPr>
              <a:endParaRPr dirty="0"/>
            </a:p>
          </p:txBody>
        </p:sp>
      </p:grpSp>
      <p:grpSp>
        <p:nvGrpSpPr>
          <p:cNvPr id="13" name="Group 13"/>
          <p:cNvGrpSpPr/>
          <p:nvPr/>
        </p:nvGrpSpPr>
        <p:grpSpPr>
          <a:xfrm rot="3614395">
            <a:off x="4389801" y="4566909"/>
            <a:ext cx="14927679" cy="865671"/>
            <a:chOff x="0" y="0"/>
            <a:chExt cx="3929188" cy="227858"/>
          </a:xfrm>
        </p:grpSpPr>
        <p:sp>
          <p:nvSpPr>
            <p:cNvPr id="14" name="Freeform 14"/>
            <p:cNvSpPr/>
            <p:nvPr/>
          </p:nvSpPr>
          <p:spPr>
            <a:xfrm>
              <a:off x="0" y="0"/>
              <a:ext cx="3929188" cy="227858"/>
            </a:xfrm>
            <a:custGeom>
              <a:avLst/>
              <a:gdLst/>
              <a:ahLst/>
              <a:cxnLst/>
              <a:rect l="l" t="t" r="r" b="b"/>
              <a:pathLst>
                <a:path w="3929188" h="227858">
                  <a:moveTo>
                    <a:pt x="3725988" y="0"/>
                  </a:moveTo>
                  <a:lnTo>
                    <a:pt x="0" y="0"/>
                  </a:lnTo>
                  <a:lnTo>
                    <a:pt x="203200" y="227858"/>
                  </a:lnTo>
                  <a:lnTo>
                    <a:pt x="3929188" y="227858"/>
                  </a:lnTo>
                  <a:lnTo>
                    <a:pt x="3725988" y="0"/>
                  </a:lnTo>
                  <a:close/>
                </a:path>
              </a:pathLst>
            </a:custGeom>
            <a:solidFill>
              <a:srgbClr val="0088B6"/>
            </a:solidFill>
          </p:spPr>
        </p:sp>
        <p:sp>
          <p:nvSpPr>
            <p:cNvPr id="15" name="TextBox 15"/>
            <p:cNvSpPr txBox="1"/>
            <p:nvPr/>
          </p:nvSpPr>
          <p:spPr>
            <a:xfrm>
              <a:off x="101600" y="-38100"/>
              <a:ext cx="3725988" cy="265958"/>
            </a:xfrm>
            <a:prstGeom prst="rect">
              <a:avLst/>
            </a:prstGeom>
          </p:spPr>
          <p:txBody>
            <a:bodyPr lIns="50800" tIns="50800" rIns="50800" bIns="50800" rtlCol="0" anchor="ctr"/>
            <a:lstStyle/>
            <a:p>
              <a:pPr algn="ctr">
                <a:lnSpc>
                  <a:spcPts val="2659"/>
                </a:lnSpc>
                <a:spcBef>
                  <a:spcPct val="0"/>
                </a:spcBef>
              </a:pPr>
              <a:endParaRPr dirty="0"/>
            </a:p>
          </p:txBody>
        </p:sp>
      </p:grpSp>
      <p:sp>
        <p:nvSpPr>
          <p:cNvPr id="27" name="TextBox 27"/>
          <p:cNvSpPr txBox="1"/>
          <p:nvPr/>
        </p:nvSpPr>
        <p:spPr>
          <a:xfrm>
            <a:off x="175368" y="2819007"/>
            <a:ext cx="8363024" cy="1354217"/>
          </a:xfrm>
          <a:prstGeom prst="rect">
            <a:avLst/>
          </a:prstGeom>
        </p:spPr>
        <p:txBody>
          <a:bodyPr wrap="square" lIns="0" tIns="0" rIns="0" bIns="0" rtlCol="0" anchor="t">
            <a:spAutoFit/>
          </a:bodyPr>
          <a:lstStyle/>
          <a:p>
            <a:pPr algn="ctr"/>
            <a:r>
              <a:rPr lang="en-US" sz="4400" b="1" i="0" u="none" strike="noStrike" baseline="0" dirty="0">
                <a:solidFill>
                  <a:srgbClr val="1736B1"/>
                </a:solidFill>
                <a:latin typeface="Fira Sans" panose="020B0503050000020004" pitchFamily="34" charset="0"/>
              </a:rPr>
              <a:t>Segmentation of the customers of an E-commerce site</a:t>
            </a:r>
            <a:endParaRPr lang="en-US" sz="4400" dirty="0">
              <a:solidFill>
                <a:srgbClr val="000000"/>
              </a:solidFill>
              <a:latin typeface="Poppins Bold"/>
            </a:endParaRPr>
          </a:p>
        </p:txBody>
      </p:sp>
      <p:sp>
        <p:nvSpPr>
          <p:cNvPr id="28" name="TextBox 28"/>
          <p:cNvSpPr txBox="1"/>
          <p:nvPr/>
        </p:nvSpPr>
        <p:spPr>
          <a:xfrm>
            <a:off x="2509131" y="4762500"/>
            <a:ext cx="3982083" cy="474489"/>
          </a:xfrm>
          <a:prstGeom prst="rect">
            <a:avLst/>
          </a:prstGeom>
        </p:spPr>
        <p:txBody>
          <a:bodyPr wrap="square" lIns="0" tIns="0" rIns="0" bIns="0" rtlCol="0" anchor="t">
            <a:spAutoFit/>
          </a:bodyPr>
          <a:lstStyle/>
          <a:p>
            <a:pPr algn="l">
              <a:lnSpc>
                <a:spcPts val="3735"/>
              </a:lnSpc>
            </a:pPr>
            <a:r>
              <a:rPr lang="en-US" sz="3277" spc="140" dirty="0">
                <a:solidFill>
                  <a:srgbClr val="000000"/>
                </a:solidFill>
                <a:latin typeface="Poppins Semi-Bold"/>
              </a:rPr>
              <a:t>ISE2   2023-2024</a:t>
            </a:r>
          </a:p>
        </p:txBody>
      </p:sp>
      <p:pic>
        <p:nvPicPr>
          <p:cNvPr id="30" name="Image 29">
            <a:extLst>
              <a:ext uri="{FF2B5EF4-FFF2-40B4-BE49-F238E27FC236}">
                <a16:creationId xmlns:a16="http://schemas.microsoft.com/office/drawing/2014/main" id="{9C0CA4B0-01C5-45F0-BD43-7A6D9167F3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 y="-264950"/>
            <a:ext cx="3127304" cy="3127304"/>
          </a:xfrm>
          <a:prstGeom prst="rect">
            <a:avLst/>
          </a:prstGeom>
        </p:spPr>
      </p:pic>
      <p:sp>
        <p:nvSpPr>
          <p:cNvPr id="31" name="ZoneTexte 30">
            <a:extLst>
              <a:ext uri="{FF2B5EF4-FFF2-40B4-BE49-F238E27FC236}">
                <a16:creationId xmlns:a16="http://schemas.microsoft.com/office/drawing/2014/main" id="{06D539BA-D179-4155-BCEF-4C892AEE514B}"/>
              </a:ext>
            </a:extLst>
          </p:cNvPr>
          <p:cNvSpPr txBox="1"/>
          <p:nvPr/>
        </p:nvSpPr>
        <p:spPr>
          <a:xfrm>
            <a:off x="175368" y="7369563"/>
            <a:ext cx="5639532" cy="2616101"/>
          </a:xfrm>
          <a:prstGeom prst="rect">
            <a:avLst/>
          </a:prstGeom>
          <a:noFill/>
        </p:spPr>
        <p:txBody>
          <a:bodyPr wrap="square" rtlCol="0">
            <a:spAutoFit/>
          </a:bodyPr>
          <a:lstStyle/>
          <a:p>
            <a:r>
              <a:rPr lang="fr-FR" sz="2800" dirty="0">
                <a:latin typeface="Roboto Condensed" panose="02000000000000000000" pitchFamily="2" charset="0"/>
                <a:ea typeface="Roboto Condensed" panose="02000000000000000000" pitchFamily="2" charset="0"/>
                <a:cs typeface="Roboto Condensed" panose="02000000000000000000" pitchFamily="2" charset="0"/>
              </a:rPr>
              <a:t>Groupe 1</a:t>
            </a:r>
          </a:p>
          <a:p>
            <a:pPr marL="457200" indent="-457200">
              <a:buFont typeface="Arial" panose="020B0604020202020204" pitchFamily="34" charset="0"/>
              <a:buChar char="•"/>
            </a:pPr>
            <a:r>
              <a:rPr lang="fr-FR" sz="2800" dirty="0">
                <a:latin typeface="Roboto Condensed" panose="02000000000000000000" pitchFamily="2" charset="0"/>
                <a:ea typeface="Roboto Condensed" panose="02000000000000000000" pitchFamily="2" charset="0"/>
                <a:cs typeface="Roboto Condensed" panose="02000000000000000000" pitchFamily="2" charset="0"/>
              </a:rPr>
              <a:t>Ibrahim Souleymane AMADOU</a:t>
            </a:r>
          </a:p>
          <a:p>
            <a:pPr marL="457200" indent="-457200">
              <a:buFont typeface="Arial" panose="020B0604020202020204" pitchFamily="34" charset="0"/>
              <a:buChar char="•"/>
            </a:pPr>
            <a:r>
              <a:rPr lang="fr-FR" sz="2800" dirty="0">
                <a:latin typeface="Roboto Condensed" panose="02000000000000000000" pitchFamily="2" charset="0"/>
                <a:ea typeface="Roboto Condensed" panose="02000000000000000000" pitchFamily="2" charset="0"/>
                <a:cs typeface="Roboto Condensed" panose="02000000000000000000" pitchFamily="2" charset="0"/>
              </a:rPr>
              <a:t>Ivana TANGOUO KUETE</a:t>
            </a:r>
          </a:p>
          <a:p>
            <a:pPr marL="457200" indent="-457200">
              <a:buFont typeface="Arial" panose="020B0604020202020204" pitchFamily="34" charset="0"/>
              <a:buChar char="•"/>
            </a:pPr>
            <a:r>
              <a:rPr lang="fr-FR" sz="2800" dirty="0">
                <a:latin typeface="Roboto Condensed" panose="02000000000000000000" pitchFamily="2" charset="0"/>
                <a:ea typeface="Roboto Condensed" panose="02000000000000000000" pitchFamily="2" charset="0"/>
                <a:cs typeface="Roboto Condensed" panose="02000000000000000000" pitchFamily="2" charset="0"/>
              </a:rPr>
              <a:t>PANONMANEGRE TIENDREDREOGO</a:t>
            </a:r>
          </a:p>
          <a:p>
            <a:r>
              <a:rPr lang="fr-FR" sz="2400" i="1" dirty="0">
                <a:latin typeface="Times New Roman" panose="02020603050405020304" pitchFamily="18" charset="0"/>
                <a:cs typeface="Times New Roman" panose="02020603050405020304" pitchFamily="18" charset="0"/>
              </a:rPr>
              <a:t>Élèves ingénieurs statisticien économiste</a:t>
            </a:r>
          </a:p>
        </p:txBody>
      </p:sp>
      <p:sp>
        <p:nvSpPr>
          <p:cNvPr id="32" name="ZoneTexte 31">
            <a:extLst>
              <a:ext uri="{FF2B5EF4-FFF2-40B4-BE49-F238E27FC236}">
                <a16:creationId xmlns:a16="http://schemas.microsoft.com/office/drawing/2014/main" id="{95883AC9-DA0E-474F-A8C1-C237A77966C5}"/>
              </a:ext>
            </a:extLst>
          </p:cNvPr>
          <p:cNvSpPr txBox="1"/>
          <p:nvPr/>
        </p:nvSpPr>
        <p:spPr>
          <a:xfrm>
            <a:off x="8014835" y="7303525"/>
            <a:ext cx="5639532" cy="1323439"/>
          </a:xfrm>
          <a:prstGeom prst="rect">
            <a:avLst/>
          </a:prstGeom>
          <a:noFill/>
        </p:spPr>
        <p:txBody>
          <a:bodyPr wrap="square" rtlCol="0">
            <a:spAutoFit/>
          </a:bodyPr>
          <a:lstStyle/>
          <a:p>
            <a:r>
              <a:rPr lang="fr-FR" sz="2800" dirty="0">
                <a:latin typeface="Roboto Condensed" panose="02000000000000000000" pitchFamily="2" charset="0"/>
                <a:ea typeface="Roboto Condensed" panose="02000000000000000000" pitchFamily="2" charset="0"/>
                <a:cs typeface="Roboto Condensed" panose="02000000000000000000" pitchFamily="2" charset="0"/>
              </a:rPr>
              <a:t>Sous la Supervision :</a:t>
            </a:r>
          </a:p>
          <a:p>
            <a:r>
              <a:rPr lang="fr-FR" sz="2800" dirty="0">
                <a:latin typeface="Roboto Condensed" panose="02000000000000000000" pitchFamily="2" charset="0"/>
                <a:ea typeface="Roboto Condensed" panose="02000000000000000000" pitchFamily="2" charset="0"/>
                <a:cs typeface="Roboto Condensed" panose="02000000000000000000" pitchFamily="2" charset="0"/>
              </a:rPr>
              <a:t>Mously DIAW</a:t>
            </a:r>
            <a:endParaRPr lang="fr-FR" sz="2800" dirty="0">
              <a:latin typeface="Times New Roman" panose="02020603050405020304" pitchFamily="18" charset="0"/>
              <a:cs typeface="Times New Roman" panose="02020603050405020304" pitchFamily="18" charset="0"/>
            </a:endParaRPr>
          </a:p>
          <a:p>
            <a:r>
              <a:rPr lang="fr-FR" sz="2400" i="1" dirty="0">
                <a:latin typeface="Times New Roman" panose="02020603050405020304" pitchFamily="18" charset="0"/>
                <a:cs typeface="Times New Roman" panose="02020603050405020304" pitchFamily="18" charset="0"/>
              </a:rPr>
              <a:t>Ingénieur de Travaux Statistiques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3"/>
          <p:cNvSpPr txBox="1"/>
          <p:nvPr/>
        </p:nvSpPr>
        <p:spPr>
          <a:xfrm>
            <a:off x="3531035" y="987752"/>
            <a:ext cx="10485107" cy="666849"/>
          </a:xfrm>
          <a:prstGeom prst="rect">
            <a:avLst/>
          </a:prstGeom>
        </p:spPr>
        <p:txBody>
          <a:bodyPr wrap="square" lIns="0" tIns="0" rIns="0" bIns="0" rtlCol="0" anchor="t">
            <a:spAutoFit/>
          </a:bodyPr>
          <a:lstStyle/>
          <a:p>
            <a:pPr algn="ctr">
              <a:lnSpc>
                <a:spcPts val="5174"/>
              </a:lnSpc>
            </a:pPr>
            <a:r>
              <a:rPr lang="en-US" sz="4500" dirty="0" err="1">
                <a:solidFill>
                  <a:srgbClr val="000000"/>
                </a:solidFill>
                <a:latin typeface="Poppins Bold"/>
              </a:rPr>
              <a:t>Statistiques</a:t>
            </a:r>
            <a:r>
              <a:rPr lang="en-US" sz="4500" dirty="0">
                <a:solidFill>
                  <a:srgbClr val="000000"/>
                </a:solidFill>
                <a:latin typeface="Poppins Bold"/>
              </a:rPr>
              <a:t> </a:t>
            </a:r>
            <a:r>
              <a:rPr lang="en-US" sz="4500" dirty="0" err="1">
                <a:solidFill>
                  <a:srgbClr val="000000"/>
                </a:solidFill>
                <a:latin typeface="Poppins Bold"/>
              </a:rPr>
              <a:t>descriptives</a:t>
            </a:r>
            <a:endParaRPr lang="en-US" sz="4500" dirty="0">
              <a:solidFill>
                <a:srgbClr val="000000"/>
              </a:solidFill>
              <a:latin typeface="Poppins Bold"/>
            </a:endParaRPr>
          </a:p>
        </p:txBody>
      </p:sp>
      <p:sp>
        <p:nvSpPr>
          <p:cNvPr id="24" name="TextBox 24"/>
          <p:cNvSpPr txBox="1"/>
          <p:nvPr/>
        </p:nvSpPr>
        <p:spPr>
          <a:xfrm>
            <a:off x="-157867" y="5737123"/>
            <a:ext cx="3731731" cy="436017"/>
          </a:xfrm>
          <a:prstGeom prst="rect">
            <a:avLst/>
          </a:prstGeom>
        </p:spPr>
        <p:txBody>
          <a:bodyPr wrap="square" lIns="0" tIns="0" rIns="0" bIns="0" rtlCol="0" anchor="t">
            <a:spAutoFit/>
          </a:bodyPr>
          <a:lstStyle/>
          <a:p>
            <a:pPr algn="ctr">
              <a:lnSpc>
                <a:spcPts val="3449"/>
              </a:lnSpc>
            </a:pPr>
            <a:r>
              <a:rPr lang="en-US" sz="2999" dirty="0">
                <a:solidFill>
                  <a:srgbClr val="FFFFFF"/>
                </a:solidFill>
                <a:latin typeface="Roboto Condensed" panose="02000000000000000000" pitchFamily="2" charset="0"/>
                <a:ea typeface="Roboto Condensed" panose="02000000000000000000" pitchFamily="2" charset="0"/>
                <a:cs typeface="Roboto Condensed" panose="02000000000000000000" pitchFamily="2" charset="0"/>
              </a:rPr>
              <a:t>Client</a:t>
            </a:r>
          </a:p>
        </p:txBody>
      </p:sp>
      <p:grpSp>
        <p:nvGrpSpPr>
          <p:cNvPr id="30" name="Group 30"/>
          <p:cNvGrpSpPr/>
          <p:nvPr/>
        </p:nvGrpSpPr>
        <p:grpSpPr>
          <a:xfrm rot="3614395">
            <a:off x="15610373" y="3360482"/>
            <a:ext cx="6061985" cy="439924"/>
            <a:chOff x="0" y="0"/>
            <a:chExt cx="3139792" cy="227858"/>
          </a:xfrm>
        </p:grpSpPr>
        <p:sp>
          <p:nvSpPr>
            <p:cNvPr id="31" name="Freeform 31"/>
            <p:cNvSpPr/>
            <p:nvPr/>
          </p:nvSpPr>
          <p:spPr>
            <a:xfrm>
              <a:off x="0" y="0"/>
              <a:ext cx="3139792" cy="227858"/>
            </a:xfrm>
            <a:custGeom>
              <a:avLst/>
              <a:gdLst/>
              <a:ahLst/>
              <a:cxnLst/>
              <a:rect l="l" t="t" r="r" b="b"/>
              <a:pathLst>
                <a:path w="3139792" h="227858">
                  <a:moveTo>
                    <a:pt x="2936592" y="0"/>
                  </a:moveTo>
                  <a:lnTo>
                    <a:pt x="0" y="0"/>
                  </a:lnTo>
                  <a:lnTo>
                    <a:pt x="203200" y="227858"/>
                  </a:lnTo>
                  <a:lnTo>
                    <a:pt x="3139792" y="227858"/>
                  </a:lnTo>
                  <a:lnTo>
                    <a:pt x="2936592" y="0"/>
                  </a:lnTo>
                  <a:close/>
                </a:path>
              </a:pathLst>
            </a:custGeom>
            <a:solidFill>
              <a:srgbClr val="2B4865"/>
            </a:solidFill>
          </p:spPr>
        </p:sp>
        <p:sp>
          <p:nvSpPr>
            <p:cNvPr id="32" name="TextBox 32"/>
            <p:cNvSpPr txBox="1"/>
            <p:nvPr/>
          </p:nvSpPr>
          <p:spPr>
            <a:xfrm>
              <a:off x="101600" y="-38100"/>
              <a:ext cx="2936592" cy="265958"/>
            </a:xfrm>
            <a:prstGeom prst="rect">
              <a:avLst/>
            </a:prstGeom>
          </p:spPr>
          <p:txBody>
            <a:bodyPr lIns="50800" tIns="50800" rIns="50800" bIns="50800" rtlCol="0" anchor="ctr"/>
            <a:lstStyle/>
            <a:p>
              <a:pPr algn="ctr">
                <a:lnSpc>
                  <a:spcPts val="2659"/>
                </a:lnSpc>
                <a:spcBef>
                  <a:spcPct val="0"/>
                </a:spcBef>
              </a:pPr>
              <a:endParaRPr dirty="0"/>
            </a:p>
          </p:txBody>
        </p:sp>
      </p:grpSp>
      <p:grpSp>
        <p:nvGrpSpPr>
          <p:cNvPr id="33" name="Group 33"/>
          <p:cNvGrpSpPr/>
          <p:nvPr/>
        </p:nvGrpSpPr>
        <p:grpSpPr>
          <a:xfrm rot="-1795536">
            <a:off x="17308561" y="-2132694"/>
            <a:ext cx="3826016" cy="3743280"/>
            <a:chOff x="0" y="0"/>
            <a:chExt cx="830765" cy="812800"/>
          </a:xfrm>
        </p:grpSpPr>
        <p:sp>
          <p:nvSpPr>
            <p:cNvPr id="34" name="Freeform 34"/>
            <p:cNvSpPr/>
            <p:nvPr/>
          </p:nvSpPr>
          <p:spPr>
            <a:xfrm>
              <a:off x="0" y="0"/>
              <a:ext cx="830765" cy="812800"/>
            </a:xfrm>
            <a:custGeom>
              <a:avLst/>
              <a:gdLst/>
              <a:ahLst/>
              <a:cxnLst/>
              <a:rect l="l" t="t" r="r" b="b"/>
              <a:pathLst>
                <a:path w="830765" h="812800">
                  <a:moveTo>
                    <a:pt x="0" y="0"/>
                  </a:moveTo>
                  <a:lnTo>
                    <a:pt x="830765" y="0"/>
                  </a:lnTo>
                  <a:lnTo>
                    <a:pt x="830765" y="812800"/>
                  </a:lnTo>
                  <a:lnTo>
                    <a:pt x="0" y="812800"/>
                  </a:lnTo>
                  <a:close/>
                </a:path>
              </a:pathLst>
            </a:custGeom>
            <a:solidFill>
              <a:srgbClr val="2B4865"/>
            </a:solidFill>
          </p:spPr>
        </p:sp>
        <p:sp>
          <p:nvSpPr>
            <p:cNvPr id="35" name="TextBox 35"/>
            <p:cNvSpPr txBox="1"/>
            <p:nvPr/>
          </p:nvSpPr>
          <p:spPr>
            <a:xfrm>
              <a:off x="0" y="-38100"/>
              <a:ext cx="830765" cy="850900"/>
            </a:xfrm>
            <a:prstGeom prst="rect">
              <a:avLst/>
            </a:prstGeom>
          </p:spPr>
          <p:txBody>
            <a:bodyPr lIns="50800" tIns="50800" rIns="50800" bIns="50800" rtlCol="0" anchor="ctr"/>
            <a:lstStyle/>
            <a:p>
              <a:pPr algn="ctr">
                <a:lnSpc>
                  <a:spcPts val="2659"/>
                </a:lnSpc>
              </a:pPr>
              <a:endParaRPr dirty="0"/>
            </a:p>
          </p:txBody>
        </p:sp>
      </p:grpSp>
      <p:grpSp>
        <p:nvGrpSpPr>
          <p:cNvPr id="36" name="Group 36"/>
          <p:cNvGrpSpPr/>
          <p:nvPr/>
        </p:nvGrpSpPr>
        <p:grpSpPr>
          <a:xfrm rot="3614395">
            <a:off x="14267354" y="1480218"/>
            <a:ext cx="7586069" cy="439924"/>
            <a:chOff x="0" y="0"/>
            <a:chExt cx="3929188" cy="227858"/>
          </a:xfrm>
        </p:grpSpPr>
        <p:sp>
          <p:nvSpPr>
            <p:cNvPr id="37" name="Freeform 37"/>
            <p:cNvSpPr/>
            <p:nvPr/>
          </p:nvSpPr>
          <p:spPr>
            <a:xfrm>
              <a:off x="0" y="0"/>
              <a:ext cx="3929188" cy="227858"/>
            </a:xfrm>
            <a:custGeom>
              <a:avLst/>
              <a:gdLst/>
              <a:ahLst/>
              <a:cxnLst/>
              <a:rect l="l" t="t" r="r" b="b"/>
              <a:pathLst>
                <a:path w="3929188" h="227858">
                  <a:moveTo>
                    <a:pt x="3725988" y="0"/>
                  </a:moveTo>
                  <a:lnTo>
                    <a:pt x="0" y="0"/>
                  </a:lnTo>
                  <a:lnTo>
                    <a:pt x="203200" y="227858"/>
                  </a:lnTo>
                  <a:lnTo>
                    <a:pt x="3929188" y="227858"/>
                  </a:lnTo>
                  <a:lnTo>
                    <a:pt x="3725988" y="0"/>
                  </a:lnTo>
                  <a:close/>
                </a:path>
              </a:pathLst>
            </a:custGeom>
            <a:solidFill>
              <a:srgbClr val="0088B6"/>
            </a:solidFill>
          </p:spPr>
        </p:sp>
        <p:sp>
          <p:nvSpPr>
            <p:cNvPr id="38" name="TextBox 38"/>
            <p:cNvSpPr txBox="1"/>
            <p:nvPr/>
          </p:nvSpPr>
          <p:spPr>
            <a:xfrm>
              <a:off x="101600" y="-38100"/>
              <a:ext cx="3725988" cy="265958"/>
            </a:xfrm>
            <a:prstGeom prst="rect">
              <a:avLst/>
            </a:prstGeom>
          </p:spPr>
          <p:txBody>
            <a:bodyPr lIns="50800" tIns="50800" rIns="50800" bIns="50800" rtlCol="0" anchor="ctr"/>
            <a:lstStyle/>
            <a:p>
              <a:pPr algn="ctr">
                <a:lnSpc>
                  <a:spcPts val="2659"/>
                </a:lnSpc>
                <a:spcBef>
                  <a:spcPct val="0"/>
                </a:spcBef>
              </a:pPr>
              <a:endParaRPr dirty="0"/>
            </a:p>
          </p:txBody>
        </p:sp>
      </p:grpSp>
      <p:grpSp>
        <p:nvGrpSpPr>
          <p:cNvPr id="39" name="Group 39"/>
          <p:cNvGrpSpPr/>
          <p:nvPr/>
        </p:nvGrpSpPr>
        <p:grpSpPr>
          <a:xfrm rot="-3617512">
            <a:off x="-2839354" y="-2212490"/>
            <a:ext cx="3826016" cy="3743280"/>
            <a:chOff x="0" y="0"/>
            <a:chExt cx="830765" cy="812800"/>
          </a:xfrm>
        </p:grpSpPr>
        <p:sp>
          <p:nvSpPr>
            <p:cNvPr id="40" name="Freeform 40"/>
            <p:cNvSpPr/>
            <p:nvPr/>
          </p:nvSpPr>
          <p:spPr>
            <a:xfrm>
              <a:off x="0" y="0"/>
              <a:ext cx="830765" cy="812800"/>
            </a:xfrm>
            <a:custGeom>
              <a:avLst/>
              <a:gdLst/>
              <a:ahLst/>
              <a:cxnLst/>
              <a:rect l="l" t="t" r="r" b="b"/>
              <a:pathLst>
                <a:path w="830765" h="812800">
                  <a:moveTo>
                    <a:pt x="0" y="0"/>
                  </a:moveTo>
                  <a:lnTo>
                    <a:pt x="830765" y="0"/>
                  </a:lnTo>
                  <a:lnTo>
                    <a:pt x="830765" y="812800"/>
                  </a:lnTo>
                  <a:lnTo>
                    <a:pt x="0" y="812800"/>
                  </a:lnTo>
                  <a:close/>
                </a:path>
              </a:pathLst>
            </a:custGeom>
            <a:solidFill>
              <a:srgbClr val="2B4865"/>
            </a:solidFill>
          </p:spPr>
        </p:sp>
        <p:sp>
          <p:nvSpPr>
            <p:cNvPr id="41" name="TextBox 41"/>
            <p:cNvSpPr txBox="1"/>
            <p:nvPr/>
          </p:nvSpPr>
          <p:spPr>
            <a:xfrm>
              <a:off x="0" y="-38100"/>
              <a:ext cx="830765" cy="850900"/>
            </a:xfrm>
            <a:prstGeom prst="rect">
              <a:avLst/>
            </a:prstGeom>
          </p:spPr>
          <p:txBody>
            <a:bodyPr lIns="50800" tIns="50800" rIns="50800" bIns="50800" rtlCol="0" anchor="ctr"/>
            <a:lstStyle/>
            <a:p>
              <a:pPr algn="ctr">
                <a:lnSpc>
                  <a:spcPts val="2659"/>
                </a:lnSpc>
              </a:pPr>
              <a:endParaRPr dirty="0"/>
            </a:p>
          </p:txBody>
        </p:sp>
      </p:grpSp>
      <p:grpSp>
        <p:nvGrpSpPr>
          <p:cNvPr id="42" name="Group 42"/>
          <p:cNvGrpSpPr/>
          <p:nvPr/>
        </p:nvGrpSpPr>
        <p:grpSpPr>
          <a:xfrm rot="7182689">
            <a:off x="-2459765" y="2776133"/>
            <a:ext cx="4800043" cy="449861"/>
            <a:chOff x="0" y="0"/>
            <a:chExt cx="2357911" cy="220984"/>
          </a:xfrm>
        </p:grpSpPr>
        <p:sp>
          <p:nvSpPr>
            <p:cNvPr id="43" name="Freeform 43"/>
            <p:cNvSpPr/>
            <p:nvPr/>
          </p:nvSpPr>
          <p:spPr>
            <a:xfrm>
              <a:off x="0" y="0"/>
              <a:ext cx="2357911" cy="220984"/>
            </a:xfrm>
            <a:custGeom>
              <a:avLst/>
              <a:gdLst/>
              <a:ahLst/>
              <a:cxnLst/>
              <a:rect l="l" t="t" r="r" b="b"/>
              <a:pathLst>
                <a:path w="2357911" h="220984">
                  <a:moveTo>
                    <a:pt x="203200" y="0"/>
                  </a:moveTo>
                  <a:lnTo>
                    <a:pt x="2357911" y="0"/>
                  </a:lnTo>
                  <a:lnTo>
                    <a:pt x="2154711" y="220984"/>
                  </a:lnTo>
                  <a:lnTo>
                    <a:pt x="0" y="220984"/>
                  </a:lnTo>
                  <a:lnTo>
                    <a:pt x="203200" y="0"/>
                  </a:lnTo>
                  <a:close/>
                </a:path>
              </a:pathLst>
            </a:custGeom>
            <a:solidFill>
              <a:srgbClr val="2B4865"/>
            </a:solidFill>
          </p:spPr>
        </p:sp>
        <p:sp>
          <p:nvSpPr>
            <p:cNvPr id="44" name="TextBox 44"/>
            <p:cNvSpPr txBox="1"/>
            <p:nvPr/>
          </p:nvSpPr>
          <p:spPr>
            <a:xfrm>
              <a:off x="101600" y="-38100"/>
              <a:ext cx="2154711" cy="259084"/>
            </a:xfrm>
            <a:prstGeom prst="rect">
              <a:avLst/>
            </a:prstGeom>
          </p:spPr>
          <p:txBody>
            <a:bodyPr lIns="50800" tIns="50800" rIns="50800" bIns="50800" rtlCol="0" anchor="ctr"/>
            <a:lstStyle/>
            <a:p>
              <a:pPr algn="ctr">
                <a:lnSpc>
                  <a:spcPts val="2659"/>
                </a:lnSpc>
                <a:spcBef>
                  <a:spcPct val="0"/>
                </a:spcBef>
              </a:pPr>
              <a:endParaRPr dirty="0"/>
            </a:p>
          </p:txBody>
        </p:sp>
      </p:grpSp>
      <p:grpSp>
        <p:nvGrpSpPr>
          <p:cNvPr id="45" name="Group 45"/>
          <p:cNvGrpSpPr/>
          <p:nvPr/>
        </p:nvGrpSpPr>
        <p:grpSpPr>
          <a:xfrm rot="7182689">
            <a:off x="-3490340" y="1416877"/>
            <a:ext cx="7451059" cy="429861"/>
            <a:chOff x="0" y="0"/>
            <a:chExt cx="3830456" cy="220984"/>
          </a:xfrm>
        </p:grpSpPr>
        <p:sp>
          <p:nvSpPr>
            <p:cNvPr id="46" name="Freeform 46"/>
            <p:cNvSpPr/>
            <p:nvPr/>
          </p:nvSpPr>
          <p:spPr>
            <a:xfrm>
              <a:off x="0" y="0"/>
              <a:ext cx="3830457" cy="220984"/>
            </a:xfrm>
            <a:custGeom>
              <a:avLst/>
              <a:gdLst/>
              <a:ahLst/>
              <a:cxnLst/>
              <a:rect l="l" t="t" r="r" b="b"/>
              <a:pathLst>
                <a:path w="3830457" h="220984">
                  <a:moveTo>
                    <a:pt x="203200" y="0"/>
                  </a:moveTo>
                  <a:lnTo>
                    <a:pt x="3830457" y="0"/>
                  </a:lnTo>
                  <a:lnTo>
                    <a:pt x="3627257" y="220984"/>
                  </a:lnTo>
                  <a:lnTo>
                    <a:pt x="0" y="220984"/>
                  </a:lnTo>
                  <a:lnTo>
                    <a:pt x="203200" y="0"/>
                  </a:lnTo>
                  <a:close/>
                </a:path>
              </a:pathLst>
            </a:custGeom>
            <a:solidFill>
              <a:srgbClr val="0088B6"/>
            </a:solidFill>
          </p:spPr>
        </p:sp>
        <p:sp>
          <p:nvSpPr>
            <p:cNvPr id="47" name="TextBox 47"/>
            <p:cNvSpPr txBox="1"/>
            <p:nvPr/>
          </p:nvSpPr>
          <p:spPr>
            <a:xfrm>
              <a:off x="101600" y="-38100"/>
              <a:ext cx="3627256" cy="259084"/>
            </a:xfrm>
            <a:prstGeom prst="rect">
              <a:avLst/>
            </a:prstGeom>
          </p:spPr>
          <p:txBody>
            <a:bodyPr lIns="50800" tIns="50800" rIns="50800" bIns="50800" rtlCol="0" anchor="ctr"/>
            <a:lstStyle/>
            <a:p>
              <a:pPr algn="ctr">
                <a:lnSpc>
                  <a:spcPts val="2659"/>
                </a:lnSpc>
                <a:spcBef>
                  <a:spcPct val="0"/>
                </a:spcBef>
              </a:pPr>
              <a:endParaRPr dirty="0"/>
            </a:p>
          </p:txBody>
        </p:sp>
      </p:grpSp>
      <p:sp>
        <p:nvSpPr>
          <p:cNvPr id="50" name="ZoneTexte 49">
            <a:extLst>
              <a:ext uri="{FF2B5EF4-FFF2-40B4-BE49-F238E27FC236}">
                <a16:creationId xmlns:a16="http://schemas.microsoft.com/office/drawing/2014/main" id="{4C094D56-F6E1-4C30-AED6-7B292D1D2BF3}"/>
              </a:ext>
            </a:extLst>
          </p:cNvPr>
          <p:cNvSpPr txBox="1"/>
          <p:nvPr/>
        </p:nvSpPr>
        <p:spPr>
          <a:xfrm>
            <a:off x="483004" y="2879113"/>
            <a:ext cx="8279995" cy="2677656"/>
          </a:xfrm>
          <a:prstGeom prst="rect">
            <a:avLst/>
          </a:prstGeom>
          <a:noFill/>
        </p:spPr>
        <p:txBody>
          <a:bodyPr wrap="square">
            <a:spAutoFit/>
          </a:bodyPr>
          <a:lstStyle/>
          <a:p>
            <a:pPr algn="l"/>
            <a:r>
              <a:rPr lang="fr-FR" sz="2400" b="1" dirty="0">
                <a:effectLst/>
                <a:latin typeface="Roboto Condensed" panose="02000000000000000000" pitchFamily="2" charset="0"/>
                <a:ea typeface="Roboto Condensed" panose="02000000000000000000" pitchFamily="2" charset="0"/>
                <a:cs typeface="Roboto Condensed" panose="02000000000000000000" pitchFamily="2" charset="0"/>
              </a:rPr>
              <a:t>Commentaire</a:t>
            </a:r>
            <a:endParaRPr lang="fr-FR" sz="2400" dirty="0">
              <a:effectLst/>
              <a:latin typeface="Roboto Condensed" panose="02000000000000000000" pitchFamily="2" charset="0"/>
              <a:ea typeface="Roboto Condensed" panose="02000000000000000000" pitchFamily="2" charset="0"/>
              <a:cs typeface="Roboto Condensed" panose="02000000000000000000" pitchFamily="2" charset="0"/>
            </a:endParaRPr>
          </a:p>
          <a:p>
            <a:pPr>
              <a:buFont typeface="Arial" panose="020B0604020202020204" pitchFamily="34" charset="0"/>
              <a:buChar char="•"/>
            </a:pPr>
            <a:r>
              <a:rPr lang="fr-FR" sz="2400" dirty="0">
                <a:effectLst/>
                <a:latin typeface="Roboto Condensed" panose="02000000000000000000" pitchFamily="2" charset="0"/>
                <a:ea typeface="Roboto Condensed" panose="02000000000000000000" pitchFamily="2" charset="0"/>
                <a:cs typeface="Roboto Condensed" panose="02000000000000000000" pitchFamily="2" charset="0"/>
              </a:rPr>
              <a:t>La tendance du nombre de commande par jours est croissante , cependant elle fluctue beaucoup autour le </a:t>
            </a:r>
            <a:r>
              <a:rPr lang="fr-FR" sz="2400" dirty="0" err="1">
                <a:effectLst/>
                <a:latin typeface="Roboto Condensed" panose="02000000000000000000" pitchFamily="2" charset="0"/>
                <a:ea typeface="Roboto Condensed" panose="02000000000000000000" pitchFamily="2" charset="0"/>
                <a:cs typeface="Roboto Condensed" panose="02000000000000000000" pitchFamily="2" charset="0"/>
              </a:rPr>
              <a:t>le</a:t>
            </a:r>
            <a:r>
              <a:rPr lang="fr-FR" sz="2400" dirty="0">
                <a:effectLst/>
                <a:latin typeface="Roboto Condensed" panose="02000000000000000000" pitchFamily="2" charset="0"/>
                <a:ea typeface="Roboto Condensed" panose="02000000000000000000" pitchFamily="2" charset="0"/>
                <a:cs typeface="Roboto Condensed" panose="02000000000000000000" pitchFamily="2" charset="0"/>
              </a:rPr>
              <a:t> moyenne</a:t>
            </a:r>
          </a:p>
          <a:p>
            <a:pPr algn="just">
              <a:buFont typeface="Arial" panose="020B0604020202020204" pitchFamily="34" charset="0"/>
              <a:buChar char="•"/>
            </a:pPr>
            <a:r>
              <a:rPr lang="fr-FR" sz="2400" dirty="0">
                <a:effectLst/>
                <a:latin typeface="Roboto Condensed" panose="02000000000000000000" pitchFamily="2" charset="0"/>
                <a:ea typeface="Roboto Condensed" panose="02000000000000000000" pitchFamily="2" charset="0"/>
                <a:cs typeface="Roboto Condensed" panose="02000000000000000000" pitchFamily="2" charset="0"/>
              </a:rPr>
              <a:t>On remarque aussi un pic de commande le 11 </a:t>
            </a:r>
            <a:r>
              <a:rPr lang="fr-FR" sz="2400" dirty="0" err="1">
                <a:effectLst/>
                <a:latin typeface="Roboto Condensed" panose="02000000000000000000" pitchFamily="2" charset="0"/>
                <a:ea typeface="Roboto Condensed" panose="02000000000000000000" pitchFamily="2" charset="0"/>
                <a:cs typeface="Roboto Condensed" panose="02000000000000000000" pitchFamily="2" charset="0"/>
              </a:rPr>
              <a:t>decembre</a:t>
            </a:r>
            <a:r>
              <a:rPr lang="fr-FR" sz="2400" dirty="0">
                <a:effectLst/>
                <a:latin typeface="Roboto Condensed" panose="02000000000000000000" pitchFamily="2" charset="0"/>
                <a:ea typeface="Roboto Condensed" panose="02000000000000000000" pitchFamily="2" charset="0"/>
                <a:cs typeface="Roboto Condensed" panose="02000000000000000000" pitchFamily="2" charset="0"/>
              </a:rPr>
              <a:t> 2017, surement </a:t>
            </a:r>
            <a:r>
              <a:rPr lang="fr-FR" sz="2400" dirty="0" err="1">
                <a:effectLst/>
                <a:latin typeface="Roboto Condensed" panose="02000000000000000000" pitchFamily="2" charset="0"/>
                <a:ea typeface="Roboto Condensed" panose="02000000000000000000" pitchFamily="2" charset="0"/>
                <a:cs typeface="Roboto Condensed" panose="02000000000000000000" pitchFamily="2" charset="0"/>
              </a:rPr>
              <a:t>dûe</a:t>
            </a:r>
            <a:r>
              <a:rPr lang="fr-FR" sz="2400" dirty="0">
                <a:effectLst/>
                <a:latin typeface="Roboto Condensed" panose="02000000000000000000" pitchFamily="2" charset="0"/>
                <a:ea typeface="Roboto Condensed" panose="02000000000000000000" pitchFamily="2" charset="0"/>
                <a:cs typeface="Roboto Condensed" panose="02000000000000000000" pitchFamily="2" charset="0"/>
              </a:rPr>
              <a:t> aux achats pour les fête de fins d'années</a:t>
            </a:r>
          </a:p>
          <a:p>
            <a:br>
              <a:rPr lang="fr-FR" sz="2400" b="0" i="0" dirty="0">
                <a:solidFill>
                  <a:srgbClr val="000000"/>
                </a:solidFill>
                <a:effectLst/>
                <a:latin typeface="Roboto Condensed" panose="02000000000000000000" pitchFamily="2" charset="0"/>
                <a:ea typeface="Roboto Condensed" panose="02000000000000000000" pitchFamily="2" charset="0"/>
                <a:cs typeface="Roboto Condensed" panose="02000000000000000000" pitchFamily="2" charset="0"/>
              </a:rPr>
            </a:br>
            <a:endParaRPr lang="fr-FR" sz="2400" b="0" i="0" dirty="0">
              <a:effectLst/>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51" name="ZoneTexte 50">
            <a:extLst>
              <a:ext uri="{FF2B5EF4-FFF2-40B4-BE49-F238E27FC236}">
                <a16:creationId xmlns:a16="http://schemas.microsoft.com/office/drawing/2014/main" id="{5FA19FD6-FED0-454A-B3EA-5B632D92207E}"/>
              </a:ext>
            </a:extLst>
          </p:cNvPr>
          <p:cNvSpPr txBox="1"/>
          <p:nvPr/>
        </p:nvSpPr>
        <p:spPr>
          <a:xfrm>
            <a:off x="816737" y="2110068"/>
            <a:ext cx="7612530" cy="523220"/>
          </a:xfrm>
          <a:prstGeom prst="rect">
            <a:avLst/>
          </a:prstGeom>
          <a:noFill/>
        </p:spPr>
        <p:txBody>
          <a:bodyPr wrap="square">
            <a:spAutoFit/>
          </a:bodyPr>
          <a:lstStyle/>
          <a:p>
            <a:r>
              <a:rPr lang="fr-FR" sz="2800" b="1" dirty="0">
                <a:solidFill>
                  <a:srgbClr val="0070C0"/>
                </a:solidFill>
                <a:latin typeface="Roboto Condensed" panose="02000000000000000000" pitchFamily="2" charset="0"/>
                <a:ea typeface="Roboto Condensed" panose="02000000000000000000" pitchFamily="2" charset="0"/>
                <a:cs typeface="Roboto Condensed" panose="02000000000000000000" pitchFamily="2" charset="0"/>
              </a:rPr>
              <a:t>Evolution du nombre de commande journalière</a:t>
            </a:r>
          </a:p>
        </p:txBody>
      </p:sp>
      <p:sp>
        <p:nvSpPr>
          <p:cNvPr id="48" name="ZoneTexte 47">
            <a:extLst>
              <a:ext uri="{FF2B5EF4-FFF2-40B4-BE49-F238E27FC236}">
                <a16:creationId xmlns:a16="http://schemas.microsoft.com/office/drawing/2014/main" id="{4031BA06-AEA2-42C9-82B0-54D631786743}"/>
              </a:ext>
            </a:extLst>
          </p:cNvPr>
          <p:cNvSpPr txBox="1"/>
          <p:nvPr/>
        </p:nvSpPr>
        <p:spPr>
          <a:xfrm>
            <a:off x="9136389" y="1990418"/>
            <a:ext cx="7843894" cy="523220"/>
          </a:xfrm>
          <a:prstGeom prst="rect">
            <a:avLst/>
          </a:prstGeom>
          <a:noFill/>
        </p:spPr>
        <p:txBody>
          <a:bodyPr wrap="square">
            <a:spAutoFit/>
          </a:bodyPr>
          <a:lstStyle/>
          <a:p>
            <a:r>
              <a:rPr lang="fr-FR" sz="2800" b="1" dirty="0">
                <a:solidFill>
                  <a:srgbClr val="0070C0"/>
                </a:solidFill>
                <a:latin typeface="Roboto Condensed" panose="02000000000000000000" pitchFamily="2" charset="0"/>
                <a:ea typeface="Roboto Condensed" panose="02000000000000000000" pitchFamily="2" charset="0"/>
                <a:cs typeface="Roboto Condensed" panose="02000000000000000000" pitchFamily="2" charset="0"/>
              </a:rPr>
              <a:t>Evolution des commandes par mois</a:t>
            </a:r>
          </a:p>
        </p:txBody>
      </p:sp>
      <p:sp>
        <p:nvSpPr>
          <p:cNvPr id="49" name="ZoneTexte 48">
            <a:extLst>
              <a:ext uri="{FF2B5EF4-FFF2-40B4-BE49-F238E27FC236}">
                <a16:creationId xmlns:a16="http://schemas.microsoft.com/office/drawing/2014/main" id="{0E5F699F-7EC4-4421-B92B-B7B3C3FB1679}"/>
              </a:ext>
            </a:extLst>
          </p:cNvPr>
          <p:cNvSpPr txBox="1"/>
          <p:nvPr/>
        </p:nvSpPr>
        <p:spPr>
          <a:xfrm>
            <a:off x="9118661" y="2879113"/>
            <a:ext cx="8384714" cy="1938992"/>
          </a:xfrm>
          <a:prstGeom prst="rect">
            <a:avLst/>
          </a:prstGeom>
          <a:noFill/>
        </p:spPr>
        <p:txBody>
          <a:bodyPr wrap="square">
            <a:spAutoFit/>
          </a:bodyPr>
          <a:lstStyle/>
          <a:p>
            <a:pPr algn="l"/>
            <a:r>
              <a:rPr lang="fr-FR" sz="2400" b="1" i="0" dirty="0">
                <a:effectLst/>
                <a:latin typeface="Roboto Condensed" panose="02000000000000000000" pitchFamily="2" charset="0"/>
                <a:ea typeface="Roboto Condensed" panose="02000000000000000000" pitchFamily="2" charset="0"/>
                <a:cs typeface="Roboto Condensed" panose="02000000000000000000" pitchFamily="2" charset="0"/>
              </a:rPr>
              <a:t>Commentaire</a:t>
            </a:r>
            <a:endParaRPr lang="fr-FR" sz="2400" b="0" i="0" dirty="0">
              <a:effectLst/>
              <a:latin typeface="Roboto Condensed" panose="02000000000000000000" pitchFamily="2" charset="0"/>
              <a:ea typeface="Roboto Condensed" panose="02000000000000000000" pitchFamily="2" charset="0"/>
              <a:cs typeface="Roboto Condensed" panose="02000000000000000000" pitchFamily="2" charset="0"/>
            </a:endParaRPr>
          </a:p>
          <a:p>
            <a:pPr algn="l">
              <a:buFont typeface="Arial" panose="020B0604020202020204" pitchFamily="34" charset="0"/>
              <a:buChar char="•"/>
            </a:pPr>
            <a:r>
              <a:rPr lang="fr-FR" sz="2400" b="0" i="0" dirty="0">
                <a:effectLst/>
                <a:latin typeface="Roboto Condensed" panose="02000000000000000000" pitchFamily="2" charset="0"/>
                <a:ea typeface="Roboto Condensed" panose="02000000000000000000" pitchFamily="2" charset="0"/>
                <a:cs typeface="Roboto Condensed" panose="02000000000000000000" pitchFamily="2" charset="0"/>
              </a:rPr>
              <a:t>Les mois de mai et Aout sont les mois où les individus passe le plus grands nombre de commandes</a:t>
            </a:r>
          </a:p>
          <a:p>
            <a:pPr algn="l">
              <a:buFont typeface="Arial" panose="020B0604020202020204" pitchFamily="34" charset="0"/>
              <a:buChar char="•"/>
            </a:pPr>
            <a:r>
              <a:rPr lang="fr-FR" sz="2400" b="0" i="0" dirty="0">
                <a:effectLst/>
                <a:latin typeface="Roboto Condensed" panose="02000000000000000000" pitchFamily="2" charset="0"/>
                <a:ea typeface="Roboto Condensed" panose="02000000000000000000" pitchFamily="2" charset="0"/>
                <a:cs typeface="Roboto Condensed" panose="02000000000000000000" pitchFamily="2" charset="0"/>
              </a:rPr>
              <a:t>Aux mois de septembre, octobre et </a:t>
            </a:r>
            <a:r>
              <a:rPr lang="fr-FR" sz="2400" b="0" i="0" dirty="0" err="1">
                <a:effectLst/>
                <a:latin typeface="Roboto Condensed" panose="02000000000000000000" pitchFamily="2" charset="0"/>
                <a:ea typeface="Roboto Condensed" panose="02000000000000000000" pitchFamily="2" charset="0"/>
                <a:cs typeface="Roboto Condensed" panose="02000000000000000000" pitchFamily="2" charset="0"/>
              </a:rPr>
              <a:t>decembre</a:t>
            </a:r>
            <a:r>
              <a:rPr lang="fr-FR" sz="2400" b="0" i="0" dirty="0">
                <a:effectLst/>
                <a:latin typeface="Roboto Condensed" panose="02000000000000000000" pitchFamily="2" charset="0"/>
                <a:ea typeface="Roboto Condensed" panose="02000000000000000000" pitchFamily="2" charset="0"/>
                <a:cs typeface="Roboto Condensed" panose="02000000000000000000" pitchFamily="2" charset="0"/>
              </a:rPr>
              <a:t> par contre le volume de commande chute</a:t>
            </a:r>
          </a:p>
        </p:txBody>
      </p:sp>
      <p:pic>
        <p:nvPicPr>
          <p:cNvPr id="6146" name="Picture 2">
            <a:extLst>
              <a:ext uri="{FF2B5EF4-FFF2-40B4-BE49-F238E27FC236}">
                <a16:creationId xmlns:a16="http://schemas.microsoft.com/office/drawing/2014/main" id="{E09E01A0-B060-4EA0-8A48-D690CF16FE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3251" y="5429546"/>
            <a:ext cx="8180337" cy="3632929"/>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a:extLst>
              <a:ext uri="{FF2B5EF4-FFF2-40B4-BE49-F238E27FC236}">
                <a16:creationId xmlns:a16="http://schemas.microsoft.com/office/drawing/2014/main" id="{5F407ABB-F8C3-4830-800C-37B5D9E81B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74318" y="4839158"/>
            <a:ext cx="6972300" cy="4776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75408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72906" y="-114491"/>
            <a:ext cx="6696360" cy="10515983"/>
            <a:chOff x="0" y="0"/>
            <a:chExt cx="21004886" cy="32986129"/>
          </a:xfrm>
        </p:grpSpPr>
        <p:sp>
          <p:nvSpPr>
            <p:cNvPr id="3" name="Freeform 3"/>
            <p:cNvSpPr/>
            <p:nvPr/>
          </p:nvSpPr>
          <p:spPr>
            <a:xfrm>
              <a:off x="0" y="0"/>
              <a:ext cx="21004912" cy="32986092"/>
            </a:xfrm>
            <a:custGeom>
              <a:avLst/>
              <a:gdLst/>
              <a:ahLst/>
              <a:cxnLst/>
              <a:rect l="l" t="t" r="r" b="b"/>
              <a:pathLst>
                <a:path w="21004912" h="32986092">
                  <a:moveTo>
                    <a:pt x="0" y="0"/>
                  </a:moveTo>
                  <a:lnTo>
                    <a:pt x="0" y="32986092"/>
                  </a:lnTo>
                  <a:lnTo>
                    <a:pt x="7515860" y="32986092"/>
                  </a:lnTo>
                  <a:lnTo>
                    <a:pt x="21004912" y="9356090"/>
                  </a:lnTo>
                  <a:lnTo>
                    <a:pt x="17844897" y="0"/>
                  </a:lnTo>
                  <a:close/>
                </a:path>
              </a:pathLst>
            </a:custGeom>
            <a:blipFill>
              <a:blip r:embed="rId2"/>
              <a:stretch>
                <a:fillRect l="-110746" r="-24812"/>
              </a:stretch>
            </a:blipFill>
          </p:spPr>
        </p:sp>
      </p:grpSp>
      <p:grpSp>
        <p:nvGrpSpPr>
          <p:cNvPr id="4" name="Group 4"/>
          <p:cNvGrpSpPr/>
          <p:nvPr/>
        </p:nvGrpSpPr>
        <p:grpSpPr>
          <a:xfrm>
            <a:off x="3657428" y="8613038"/>
            <a:ext cx="3389448" cy="2965767"/>
            <a:chOff x="0" y="0"/>
            <a:chExt cx="812800" cy="711200"/>
          </a:xfrm>
        </p:grpSpPr>
        <p:sp>
          <p:nvSpPr>
            <p:cNvPr id="5" name="Freeform 5"/>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0088B6"/>
            </a:solidFill>
          </p:spPr>
        </p:sp>
        <p:sp>
          <p:nvSpPr>
            <p:cNvPr id="6" name="TextBox 6"/>
            <p:cNvSpPr txBox="1"/>
            <p:nvPr/>
          </p:nvSpPr>
          <p:spPr>
            <a:xfrm>
              <a:off x="127000" y="292100"/>
              <a:ext cx="558800" cy="368300"/>
            </a:xfrm>
            <a:prstGeom prst="rect">
              <a:avLst/>
            </a:prstGeom>
          </p:spPr>
          <p:txBody>
            <a:bodyPr lIns="50800" tIns="50800" rIns="50800" bIns="50800" rtlCol="0" anchor="ctr"/>
            <a:lstStyle/>
            <a:p>
              <a:pPr algn="ctr">
                <a:lnSpc>
                  <a:spcPts val="2659"/>
                </a:lnSpc>
              </a:pPr>
              <a:endParaRPr/>
            </a:p>
          </p:txBody>
        </p:sp>
      </p:grpSp>
      <p:grpSp>
        <p:nvGrpSpPr>
          <p:cNvPr id="7" name="Group 7"/>
          <p:cNvGrpSpPr/>
          <p:nvPr/>
        </p:nvGrpSpPr>
        <p:grpSpPr>
          <a:xfrm rot="7174198">
            <a:off x="6371879" y="6497123"/>
            <a:ext cx="1468479" cy="613615"/>
            <a:chOff x="0" y="0"/>
            <a:chExt cx="812800" cy="339635"/>
          </a:xfrm>
        </p:grpSpPr>
        <p:sp>
          <p:nvSpPr>
            <p:cNvPr id="8" name="Freeform 8"/>
            <p:cNvSpPr/>
            <p:nvPr/>
          </p:nvSpPr>
          <p:spPr>
            <a:xfrm>
              <a:off x="0" y="0"/>
              <a:ext cx="812800" cy="339635"/>
            </a:xfrm>
            <a:custGeom>
              <a:avLst/>
              <a:gdLst/>
              <a:ahLst/>
              <a:cxnLst/>
              <a:rect l="l" t="t" r="r" b="b"/>
              <a:pathLst>
                <a:path w="812800" h="339635">
                  <a:moveTo>
                    <a:pt x="203200" y="0"/>
                  </a:moveTo>
                  <a:lnTo>
                    <a:pt x="812800" y="0"/>
                  </a:lnTo>
                  <a:lnTo>
                    <a:pt x="609600" y="339635"/>
                  </a:lnTo>
                  <a:lnTo>
                    <a:pt x="0" y="339635"/>
                  </a:lnTo>
                  <a:lnTo>
                    <a:pt x="203200" y="0"/>
                  </a:lnTo>
                  <a:close/>
                </a:path>
              </a:pathLst>
            </a:custGeom>
            <a:solidFill>
              <a:srgbClr val="0088B6"/>
            </a:solidFill>
          </p:spPr>
        </p:sp>
        <p:sp>
          <p:nvSpPr>
            <p:cNvPr id="9" name="TextBox 9"/>
            <p:cNvSpPr txBox="1"/>
            <p:nvPr/>
          </p:nvSpPr>
          <p:spPr>
            <a:xfrm>
              <a:off x="101600" y="-38100"/>
              <a:ext cx="609600" cy="377735"/>
            </a:xfrm>
            <a:prstGeom prst="rect">
              <a:avLst/>
            </a:prstGeom>
          </p:spPr>
          <p:txBody>
            <a:bodyPr lIns="50800" tIns="50800" rIns="50800" bIns="50800" rtlCol="0" anchor="ctr"/>
            <a:lstStyle/>
            <a:p>
              <a:pPr algn="ctr">
                <a:lnSpc>
                  <a:spcPts val="2659"/>
                </a:lnSpc>
              </a:pPr>
              <a:endParaRPr/>
            </a:p>
          </p:txBody>
        </p:sp>
      </p:grpSp>
      <p:grpSp>
        <p:nvGrpSpPr>
          <p:cNvPr id="10" name="Group 10"/>
          <p:cNvGrpSpPr/>
          <p:nvPr/>
        </p:nvGrpSpPr>
        <p:grpSpPr>
          <a:xfrm rot="7174198">
            <a:off x="5672532" y="7711981"/>
            <a:ext cx="1468479" cy="613615"/>
            <a:chOff x="0" y="0"/>
            <a:chExt cx="812800" cy="339635"/>
          </a:xfrm>
        </p:grpSpPr>
        <p:sp>
          <p:nvSpPr>
            <p:cNvPr id="11" name="Freeform 11"/>
            <p:cNvSpPr/>
            <p:nvPr/>
          </p:nvSpPr>
          <p:spPr>
            <a:xfrm>
              <a:off x="0" y="0"/>
              <a:ext cx="812800" cy="339635"/>
            </a:xfrm>
            <a:custGeom>
              <a:avLst/>
              <a:gdLst/>
              <a:ahLst/>
              <a:cxnLst/>
              <a:rect l="l" t="t" r="r" b="b"/>
              <a:pathLst>
                <a:path w="812800" h="339635">
                  <a:moveTo>
                    <a:pt x="203200" y="0"/>
                  </a:moveTo>
                  <a:lnTo>
                    <a:pt x="812800" y="0"/>
                  </a:lnTo>
                  <a:lnTo>
                    <a:pt x="609600" y="339635"/>
                  </a:lnTo>
                  <a:lnTo>
                    <a:pt x="0" y="339635"/>
                  </a:lnTo>
                  <a:lnTo>
                    <a:pt x="203200" y="0"/>
                  </a:lnTo>
                  <a:close/>
                </a:path>
              </a:pathLst>
            </a:custGeom>
            <a:solidFill>
              <a:srgbClr val="2B4865"/>
            </a:solidFill>
          </p:spPr>
        </p:sp>
        <p:sp>
          <p:nvSpPr>
            <p:cNvPr id="12" name="TextBox 12"/>
            <p:cNvSpPr txBox="1"/>
            <p:nvPr/>
          </p:nvSpPr>
          <p:spPr>
            <a:xfrm>
              <a:off x="101600" y="-38100"/>
              <a:ext cx="609600" cy="377735"/>
            </a:xfrm>
            <a:prstGeom prst="rect">
              <a:avLst/>
            </a:prstGeom>
          </p:spPr>
          <p:txBody>
            <a:bodyPr lIns="50800" tIns="50800" rIns="50800" bIns="50800" rtlCol="0" anchor="ctr"/>
            <a:lstStyle/>
            <a:p>
              <a:pPr algn="ctr">
                <a:lnSpc>
                  <a:spcPts val="2659"/>
                </a:lnSpc>
              </a:pPr>
              <a:endParaRPr/>
            </a:p>
          </p:txBody>
        </p:sp>
      </p:grpSp>
      <p:grpSp>
        <p:nvGrpSpPr>
          <p:cNvPr id="13" name="Group 13"/>
          <p:cNvGrpSpPr/>
          <p:nvPr/>
        </p:nvGrpSpPr>
        <p:grpSpPr>
          <a:xfrm rot="7182689">
            <a:off x="217831" y="7687896"/>
            <a:ext cx="9765479" cy="915222"/>
            <a:chOff x="0" y="0"/>
            <a:chExt cx="2357911" cy="220984"/>
          </a:xfrm>
        </p:grpSpPr>
        <p:sp>
          <p:nvSpPr>
            <p:cNvPr id="14" name="Freeform 14"/>
            <p:cNvSpPr/>
            <p:nvPr/>
          </p:nvSpPr>
          <p:spPr>
            <a:xfrm>
              <a:off x="0" y="0"/>
              <a:ext cx="2357911" cy="220984"/>
            </a:xfrm>
            <a:custGeom>
              <a:avLst/>
              <a:gdLst/>
              <a:ahLst/>
              <a:cxnLst/>
              <a:rect l="l" t="t" r="r" b="b"/>
              <a:pathLst>
                <a:path w="2357911" h="220984">
                  <a:moveTo>
                    <a:pt x="203200" y="0"/>
                  </a:moveTo>
                  <a:lnTo>
                    <a:pt x="2357911" y="0"/>
                  </a:lnTo>
                  <a:lnTo>
                    <a:pt x="2154711" y="220984"/>
                  </a:lnTo>
                  <a:lnTo>
                    <a:pt x="0" y="220984"/>
                  </a:lnTo>
                  <a:lnTo>
                    <a:pt x="203200" y="0"/>
                  </a:lnTo>
                  <a:close/>
                </a:path>
              </a:pathLst>
            </a:custGeom>
            <a:solidFill>
              <a:srgbClr val="2B4865"/>
            </a:solidFill>
          </p:spPr>
        </p:sp>
        <p:sp>
          <p:nvSpPr>
            <p:cNvPr id="15" name="TextBox 15"/>
            <p:cNvSpPr txBox="1"/>
            <p:nvPr/>
          </p:nvSpPr>
          <p:spPr>
            <a:xfrm>
              <a:off x="101600" y="-38100"/>
              <a:ext cx="2154711" cy="259084"/>
            </a:xfrm>
            <a:prstGeom prst="rect">
              <a:avLst/>
            </a:prstGeom>
          </p:spPr>
          <p:txBody>
            <a:bodyPr lIns="50800" tIns="50800" rIns="50800" bIns="50800" rtlCol="0" anchor="ctr"/>
            <a:lstStyle/>
            <a:p>
              <a:pPr algn="ctr">
                <a:lnSpc>
                  <a:spcPts val="2659"/>
                </a:lnSpc>
                <a:spcBef>
                  <a:spcPct val="0"/>
                </a:spcBef>
              </a:pPr>
              <a:endParaRPr/>
            </a:p>
          </p:txBody>
        </p:sp>
      </p:grpSp>
      <p:grpSp>
        <p:nvGrpSpPr>
          <p:cNvPr id="16" name="Group 16"/>
          <p:cNvGrpSpPr/>
          <p:nvPr/>
        </p:nvGrpSpPr>
        <p:grpSpPr>
          <a:xfrm rot="-3585562">
            <a:off x="3265111" y="-2593527"/>
            <a:ext cx="7176132" cy="3768785"/>
            <a:chOff x="0" y="0"/>
            <a:chExt cx="435643" cy="228792"/>
          </a:xfrm>
        </p:grpSpPr>
        <p:sp>
          <p:nvSpPr>
            <p:cNvPr id="17" name="Freeform 17"/>
            <p:cNvSpPr/>
            <p:nvPr/>
          </p:nvSpPr>
          <p:spPr>
            <a:xfrm>
              <a:off x="0" y="0"/>
              <a:ext cx="435643" cy="228792"/>
            </a:xfrm>
            <a:custGeom>
              <a:avLst/>
              <a:gdLst/>
              <a:ahLst/>
              <a:cxnLst/>
              <a:rect l="l" t="t" r="r" b="b"/>
              <a:pathLst>
                <a:path w="435643" h="228792">
                  <a:moveTo>
                    <a:pt x="203200" y="0"/>
                  </a:moveTo>
                  <a:lnTo>
                    <a:pt x="435643" y="0"/>
                  </a:lnTo>
                  <a:lnTo>
                    <a:pt x="232443" y="228792"/>
                  </a:lnTo>
                  <a:lnTo>
                    <a:pt x="0" y="228792"/>
                  </a:lnTo>
                  <a:lnTo>
                    <a:pt x="203200" y="0"/>
                  </a:lnTo>
                  <a:close/>
                </a:path>
              </a:pathLst>
            </a:custGeom>
            <a:solidFill>
              <a:srgbClr val="2B4865"/>
            </a:solidFill>
          </p:spPr>
        </p:sp>
        <p:sp>
          <p:nvSpPr>
            <p:cNvPr id="18" name="TextBox 18"/>
            <p:cNvSpPr txBox="1"/>
            <p:nvPr/>
          </p:nvSpPr>
          <p:spPr>
            <a:xfrm>
              <a:off x="101600" y="-38100"/>
              <a:ext cx="232443" cy="266892"/>
            </a:xfrm>
            <a:prstGeom prst="rect">
              <a:avLst/>
            </a:prstGeom>
          </p:spPr>
          <p:txBody>
            <a:bodyPr lIns="50800" tIns="50800" rIns="50800" bIns="50800" rtlCol="0" anchor="ctr"/>
            <a:lstStyle/>
            <a:p>
              <a:pPr algn="ctr">
                <a:lnSpc>
                  <a:spcPts val="2659"/>
                </a:lnSpc>
              </a:pPr>
              <a:endParaRPr/>
            </a:p>
          </p:txBody>
        </p:sp>
      </p:grpSp>
      <p:grpSp>
        <p:nvGrpSpPr>
          <p:cNvPr id="19" name="Group 19"/>
          <p:cNvGrpSpPr/>
          <p:nvPr/>
        </p:nvGrpSpPr>
        <p:grpSpPr>
          <a:xfrm rot="7182689">
            <a:off x="-2007246" y="4701411"/>
            <a:ext cx="15622060" cy="901256"/>
            <a:chOff x="0" y="0"/>
            <a:chExt cx="3830456" cy="220984"/>
          </a:xfrm>
        </p:grpSpPr>
        <p:sp>
          <p:nvSpPr>
            <p:cNvPr id="20" name="Freeform 20"/>
            <p:cNvSpPr/>
            <p:nvPr/>
          </p:nvSpPr>
          <p:spPr>
            <a:xfrm>
              <a:off x="0" y="0"/>
              <a:ext cx="3830457" cy="220984"/>
            </a:xfrm>
            <a:custGeom>
              <a:avLst/>
              <a:gdLst/>
              <a:ahLst/>
              <a:cxnLst/>
              <a:rect l="l" t="t" r="r" b="b"/>
              <a:pathLst>
                <a:path w="3830457" h="220984">
                  <a:moveTo>
                    <a:pt x="203200" y="0"/>
                  </a:moveTo>
                  <a:lnTo>
                    <a:pt x="3830457" y="0"/>
                  </a:lnTo>
                  <a:lnTo>
                    <a:pt x="3627257" y="220984"/>
                  </a:lnTo>
                  <a:lnTo>
                    <a:pt x="0" y="220984"/>
                  </a:lnTo>
                  <a:lnTo>
                    <a:pt x="203200" y="0"/>
                  </a:lnTo>
                  <a:close/>
                </a:path>
              </a:pathLst>
            </a:custGeom>
            <a:solidFill>
              <a:srgbClr val="0088B6"/>
            </a:solidFill>
          </p:spPr>
        </p:sp>
        <p:sp>
          <p:nvSpPr>
            <p:cNvPr id="21" name="TextBox 21"/>
            <p:cNvSpPr txBox="1"/>
            <p:nvPr/>
          </p:nvSpPr>
          <p:spPr>
            <a:xfrm>
              <a:off x="101600" y="-38100"/>
              <a:ext cx="3627256" cy="259084"/>
            </a:xfrm>
            <a:prstGeom prst="rect">
              <a:avLst/>
            </a:prstGeom>
          </p:spPr>
          <p:txBody>
            <a:bodyPr lIns="50800" tIns="50800" rIns="50800" bIns="50800" rtlCol="0" anchor="ctr"/>
            <a:lstStyle/>
            <a:p>
              <a:pPr algn="ctr">
                <a:lnSpc>
                  <a:spcPts val="2659"/>
                </a:lnSpc>
                <a:spcBef>
                  <a:spcPct val="0"/>
                </a:spcBef>
              </a:pPr>
              <a:endParaRPr/>
            </a:p>
          </p:txBody>
        </p:sp>
      </p:grpSp>
      <p:sp>
        <p:nvSpPr>
          <p:cNvPr id="26" name="TextBox 26"/>
          <p:cNvSpPr txBox="1"/>
          <p:nvPr/>
        </p:nvSpPr>
        <p:spPr>
          <a:xfrm>
            <a:off x="8763000" y="175892"/>
            <a:ext cx="9220200" cy="1308050"/>
          </a:xfrm>
          <a:prstGeom prst="rect">
            <a:avLst/>
          </a:prstGeom>
        </p:spPr>
        <p:txBody>
          <a:bodyPr wrap="square" lIns="0" tIns="0" rIns="0" bIns="0" rtlCol="0" anchor="t">
            <a:spAutoFit/>
          </a:bodyPr>
          <a:lstStyle/>
          <a:p>
            <a:pPr algn="ctr">
              <a:lnSpc>
                <a:spcPts val="5084"/>
              </a:lnSpc>
            </a:pPr>
            <a:r>
              <a:rPr lang="en-US" sz="4499" spc="-134" dirty="0" err="1">
                <a:solidFill>
                  <a:srgbClr val="000000"/>
                </a:solidFill>
                <a:latin typeface="Poppins Bold"/>
              </a:rPr>
              <a:t>Modélisation</a:t>
            </a:r>
            <a:r>
              <a:rPr lang="en-US" sz="4499" spc="-134" dirty="0">
                <a:solidFill>
                  <a:srgbClr val="000000"/>
                </a:solidFill>
                <a:latin typeface="Poppins Bold"/>
              </a:rPr>
              <a:t> :  Recherche du Meilleur </a:t>
            </a:r>
            <a:r>
              <a:rPr lang="en-US" sz="4499" spc="-134" dirty="0" err="1">
                <a:solidFill>
                  <a:srgbClr val="000000"/>
                </a:solidFill>
                <a:latin typeface="Poppins Bold"/>
              </a:rPr>
              <a:t>algorithme</a:t>
            </a:r>
            <a:endParaRPr lang="en-US" sz="4499" spc="-134" dirty="0">
              <a:solidFill>
                <a:srgbClr val="000000"/>
              </a:solidFill>
              <a:latin typeface="Poppins Bold"/>
            </a:endParaRPr>
          </a:p>
        </p:txBody>
      </p:sp>
      <p:grpSp>
        <p:nvGrpSpPr>
          <p:cNvPr id="33" name="Group 22">
            <a:extLst>
              <a:ext uri="{FF2B5EF4-FFF2-40B4-BE49-F238E27FC236}">
                <a16:creationId xmlns:a16="http://schemas.microsoft.com/office/drawing/2014/main" id="{A174077C-C340-A5CB-B376-F40C5C29462B}"/>
              </a:ext>
            </a:extLst>
          </p:cNvPr>
          <p:cNvGrpSpPr/>
          <p:nvPr/>
        </p:nvGrpSpPr>
        <p:grpSpPr>
          <a:xfrm>
            <a:off x="10065960" y="2505797"/>
            <a:ext cx="4887886" cy="593417"/>
            <a:chOff x="0" y="0"/>
            <a:chExt cx="2851193" cy="346151"/>
          </a:xfrm>
        </p:grpSpPr>
        <p:sp>
          <p:nvSpPr>
            <p:cNvPr id="34" name="Freeform 23">
              <a:extLst>
                <a:ext uri="{FF2B5EF4-FFF2-40B4-BE49-F238E27FC236}">
                  <a16:creationId xmlns:a16="http://schemas.microsoft.com/office/drawing/2014/main" id="{99D3024A-24C6-19F6-6FF8-21F45C53DAFC}"/>
                </a:ext>
              </a:extLst>
            </p:cNvPr>
            <p:cNvSpPr/>
            <p:nvPr/>
          </p:nvSpPr>
          <p:spPr>
            <a:xfrm>
              <a:off x="0" y="0"/>
              <a:ext cx="2851193" cy="346151"/>
            </a:xfrm>
            <a:custGeom>
              <a:avLst/>
              <a:gdLst/>
              <a:ahLst/>
              <a:cxnLst/>
              <a:rect l="l" t="t" r="r" b="b"/>
              <a:pathLst>
                <a:path w="2851193" h="346151">
                  <a:moveTo>
                    <a:pt x="203200" y="0"/>
                  </a:moveTo>
                  <a:lnTo>
                    <a:pt x="2851193" y="0"/>
                  </a:lnTo>
                  <a:lnTo>
                    <a:pt x="2647993" y="346151"/>
                  </a:lnTo>
                  <a:lnTo>
                    <a:pt x="0" y="346151"/>
                  </a:lnTo>
                  <a:lnTo>
                    <a:pt x="203200" y="0"/>
                  </a:lnTo>
                  <a:close/>
                </a:path>
              </a:pathLst>
            </a:custGeom>
            <a:solidFill>
              <a:srgbClr val="2B4865"/>
            </a:solidFill>
          </p:spPr>
        </p:sp>
        <p:sp>
          <p:nvSpPr>
            <p:cNvPr id="35" name="TextBox 24">
              <a:extLst>
                <a:ext uri="{FF2B5EF4-FFF2-40B4-BE49-F238E27FC236}">
                  <a16:creationId xmlns:a16="http://schemas.microsoft.com/office/drawing/2014/main" id="{BBFA40AB-69CB-B4DF-25A3-1FDB94918BF9}"/>
                </a:ext>
              </a:extLst>
            </p:cNvPr>
            <p:cNvSpPr txBox="1"/>
            <p:nvPr/>
          </p:nvSpPr>
          <p:spPr>
            <a:xfrm>
              <a:off x="101600" y="-38100"/>
              <a:ext cx="2647993" cy="384251"/>
            </a:xfrm>
            <a:prstGeom prst="rect">
              <a:avLst/>
            </a:prstGeom>
          </p:spPr>
          <p:txBody>
            <a:bodyPr lIns="50800" tIns="50800" rIns="50800" bIns="50800" rtlCol="0" anchor="ctr"/>
            <a:lstStyle/>
            <a:p>
              <a:pPr algn="ctr">
                <a:lnSpc>
                  <a:spcPts val="2659"/>
                </a:lnSpc>
              </a:pPr>
              <a:endParaRPr/>
            </a:p>
          </p:txBody>
        </p:sp>
      </p:grpSp>
      <p:grpSp>
        <p:nvGrpSpPr>
          <p:cNvPr id="36" name="Group 25">
            <a:extLst>
              <a:ext uri="{FF2B5EF4-FFF2-40B4-BE49-F238E27FC236}">
                <a16:creationId xmlns:a16="http://schemas.microsoft.com/office/drawing/2014/main" id="{A9F7EDF1-B095-D284-4017-9F9600470A2E}"/>
              </a:ext>
            </a:extLst>
          </p:cNvPr>
          <p:cNvGrpSpPr/>
          <p:nvPr/>
        </p:nvGrpSpPr>
        <p:grpSpPr>
          <a:xfrm>
            <a:off x="10065960" y="4114993"/>
            <a:ext cx="4887886" cy="593417"/>
            <a:chOff x="0" y="0"/>
            <a:chExt cx="2851193" cy="346151"/>
          </a:xfrm>
        </p:grpSpPr>
        <p:sp>
          <p:nvSpPr>
            <p:cNvPr id="37" name="Freeform 26">
              <a:extLst>
                <a:ext uri="{FF2B5EF4-FFF2-40B4-BE49-F238E27FC236}">
                  <a16:creationId xmlns:a16="http://schemas.microsoft.com/office/drawing/2014/main" id="{BB0B2174-01B9-2BAB-B373-8933E77DCA5A}"/>
                </a:ext>
              </a:extLst>
            </p:cNvPr>
            <p:cNvSpPr/>
            <p:nvPr/>
          </p:nvSpPr>
          <p:spPr>
            <a:xfrm>
              <a:off x="0" y="0"/>
              <a:ext cx="2851193" cy="346151"/>
            </a:xfrm>
            <a:custGeom>
              <a:avLst/>
              <a:gdLst/>
              <a:ahLst/>
              <a:cxnLst/>
              <a:rect l="l" t="t" r="r" b="b"/>
              <a:pathLst>
                <a:path w="2851193" h="346151">
                  <a:moveTo>
                    <a:pt x="203200" y="0"/>
                  </a:moveTo>
                  <a:lnTo>
                    <a:pt x="2851193" y="0"/>
                  </a:lnTo>
                  <a:lnTo>
                    <a:pt x="2647993" y="346151"/>
                  </a:lnTo>
                  <a:lnTo>
                    <a:pt x="0" y="346151"/>
                  </a:lnTo>
                  <a:lnTo>
                    <a:pt x="203200" y="0"/>
                  </a:lnTo>
                  <a:close/>
                </a:path>
              </a:pathLst>
            </a:custGeom>
            <a:solidFill>
              <a:srgbClr val="2B4865"/>
            </a:solidFill>
          </p:spPr>
        </p:sp>
        <p:sp>
          <p:nvSpPr>
            <p:cNvPr id="38" name="TextBox 27">
              <a:extLst>
                <a:ext uri="{FF2B5EF4-FFF2-40B4-BE49-F238E27FC236}">
                  <a16:creationId xmlns:a16="http://schemas.microsoft.com/office/drawing/2014/main" id="{4FD31B0E-E93C-F68B-A0F6-C45C7A56A887}"/>
                </a:ext>
              </a:extLst>
            </p:cNvPr>
            <p:cNvSpPr txBox="1"/>
            <p:nvPr/>
          </p:nvSpPr>
          <p:spPr>
            <a:xfrm>
              <a:off x="101600" y="-38100"/>
              <a:ext cx="2647993" cy="384251"/>
            </a:xfrm>
            <a:prstGeom prst="rect">
              <a:avLst/>
            </a:prstGeom>
          </p:spPr>
          <p:txBody>
            <a:bodyPr lIns="50800" tIns="50800" rIns="50800" bIns="50800" rtlCol="0" anchor="ctr"/>
            <a:lstStyle/>
            <a:p>
              <a:pPr algn="ctr">
                <a:lnSpc>
                  <a:spcPts val="2659"/>
                </a:lnSpc>
              </a:pPr>
              <a:endParaRPr/>
            </a:p>
          </p:txBody>
        </p:sp>
      </p:grpSp>
      <p:grpSp>
        <p:nvGrpSpPr>
          <p:cNvPr id="39" name="Group 28">
            <a:extLst>
              <a:ext uri="{FF2B5EF4-FFF2-40B4-BE49-F238E27FC236}">
                <a16:creationId xmlns:a16="http://schemas.microsoft.com/office/drawing/2014/main" id="{DA0D1B20-C2B1-2BD2-CFB1-DD41CF10AE5F}"/>
              </a:ext>
            </a:extLst>
          </p:cNvPr>
          <p:cNvGrpSpPr/>
          <p:nvPr/>
        </p:nvGrpSpPr>
        <p:grpSpPr>
          <a:xfrm>
            <a:off x="10065960" y="5728665"/>
            <a:ext cx="4887886" cy="593417"/>
            <a:chOff x="0" y="0"/>
            <a:chExt cx="2851193" cy="346151"/>
          </a:xfrm>
        </p:grpSpPr>
        <p:sp>
          <p:nvSpPr>
            <p:cNvPr id="40" name="Freeform 29">
              <a:extLst>
                <a:ext uri="{FF2B5EF4-FFF2-40B4-BE49-F238E27FC236}">
                  <a16:creationId xmlns:a16="http://schemas.microsoft.com/office/drawing/2014/main" id="{BADCC059-E883-1C95-64ED-9BE11DF2BEEC}"/>
                </a:ext>
              </a:extLst>
            </p:cNvPr>
            <p:cNvSpPr/>
            <p:nvPr/>
          </p:nvSpPr>
          <p:spPr>
            <a:xfrm>
              <a:off x="0" y="0"/>
              <a:ext cx="2851193" cy="346151"/>
            </a:xfrm>
            <a:custGeom>
              <a:avLst/>
              <a:gdLst/>
              <a:ahLst/>
              <a:cxnLst/>
              <a:rect l="l" t="t" r="r" b="b"/>
              <a:pathLst>
                <a:path w="2851193" h="346151">
                  <a:moveTo>
                    <a:pt x="203200" y="0"/>
                  </a:moveTo>
                  <a:lnTo>
                    <a:pt x="2851193" y="0"/>
                  </a:lnTo>
                  <a:lnTo>
                    <a:pt x="2647993" y="346151"/>
                  </a:lnTo>
                  <a:lnTo>
                    <a:pt x="0" y="346151"/>
                  </a:lnTo>
                  <a:lnTo>
                    <a:pt x="203200" y="0"/>
                  </a:lnTo>
                  <a:close/>
                </a:path>
              </a:pathLst>
            </a:custGeom>
            <a:solidFill>
              <a:srgbClr val="2B4865"/>
            </a:solidFill>
          </p:spPr>
        </p:sp>
        <p:sp>
          <p:nvSpPr>
            <p:cNvPr id="41" name="TextBox 30">
              <a:extLst>
                <a:ext uri="{FF2B5EF4-FFF2-40B4-BE49-F238E27FC236}">
                  <a16:creationId xmlns:a16="http://schemas.microsoft.com/office/drawing/2014/main" id="{F9662E3D-95C6-080F-8BE0-38954D6D7EE6}"/>
                </a:ext>
              </a:extLst>
            </p:cNvPr>
            <p:cNvSpPr txBox="1"/>
            <p:nvPr/>
          </p:nvSpPr>
          <p:spPr>
            <a:xfrm>
              <a:off x="101600" y="-38100"/>
              <a:ext cx="2647993" cy="384251"/>
            </a:xfrm>
            <a:prstGeom prst="rect">
              <a:avLst/>
            </a:prstGeom>
          </p:spPr>
          <p:txBody>
            <a:bodyPr lIns="50800" tIns="50800" rIns="50800" bIns="50800" rtlCol="0" anchor="ctr"/>
            <a:lstStyle/>
            <a:p>
              <a:pPr algn="ctr">
                <a:lnSpc>
                  <a:spcPts val="2659"/>
                </a:lnSpc>
              </a:pPr>
              <a:endParaRPr/>
            </a:p>
          </p:txBody>
        </p:sp>
      </p:grpSp>
      <p:grpSp>
        <p:nvGrpSpPr>
          <p:cNvPr id="42" name="Group 31">
            <a:extLst>
              <a:ext uri="{FF2B5EF4-FFF2-40B4-BE49-F238E27FC236}">
                <a16:creationId xmlns:a16="http://schemas.microsoft.com/office/drawing/2014/main" id="{F52894B4-FB80-3C2D-34E7-30377C778D5E}"/>
              </a:ext>
            </a:extLst>
          </p:cNvPr>
          <p:cNvGrpSpPr/>
          <p:nvPr/>
        </p:nvGrpSpPr>
        <p:grpSpPr>
          <a:xfrm>
            <a:off x="14412433" y="2505797"/>
            <a:ext cx="1381044" cy="1186835"/>
            <a:chOff x="0" y="0"/>
            <a:chExt cx="812800" cy="698500"/>
          </a:xfrm>
        </p:grpSpPr>
        <p:sp>
          <p:nvSpPr>
            <p:cNvPr id="43" name="Freeform 32">
              <a:extLst>
                <a:ext uri="{FF2B5EF4-FFF2-40B4-BE49-F238E27FC236}">
                  <a16:creationId xmlns:a16="http://schemas.microsoft.com/office/drawing/2014/main" id="{24E8E0C8-2BBC-FBD4-320B-D09000D2706E}"/>
                </a:ext>
              </a:extLst>
            </p:cNvPr>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0088B6"/>
            </a:solidFill>
          </p:spPr>
        </p:sp>
        <p:sp>
          <p:nvSpPr>
            <p:cNvPr id="44" name="TextBox 33">
              <a:extLst>
                <a:ext uri="{FF2B5EF4-FFF2-40B4-BE49-F238E27FC236}">
                  <a16:creationId xmlns:a16="http://schemas.microsoft.com/office/drawing/2014/main" id="{7B6BDE37-688A-059F-35BB-8C2FED9A995D}"/>
                </a:ext>
              </a:extLst>
            </p:cNvPr>
            <p:cNvSpPr txBox="1"/>
            <p:nvPr/>
          </p:nvSpPr>
          <p:spPr>
            <a:xfrm>
              <a:off x="114300" y="-38100"/>
              <a:ext cx="584200" cy="736600"/>
            </a:xfrm>
            <a:prstGeom prst="rect">
              <a:avLst/>
            </a:prstGeom>
          </p:spPr>
          <p:txBody>
            <a:bodyPr lIns="50800" tIns="50800" rIns="50800" bIns="50800" rtlCol="0" anchor="ctr"/>
            <a:lstStyle/>
            <a:p>
              <a:pPr algn="ctr">
                <a:lnSpc>
                  <a:spcPts val="2659"/>
                </a:lnSpc>
              </a:pPr>
              <a:endParaRPr/>
            </a:p>
          </p:txBody>
        </p:sp>
      </p:grpSp>
      <p:grpSp>
        <p:nvGrpSpPr>
          <p:cNvPr id="45" name="Group 34">
            <a:extLst>
              <a:ext uri="{FF2B5EF4-FFF2-40B4-BE49-F238E27FC236}">
                <a16:creationId xmlns:a16="http://schemas.microsoft.com/office/drawing/2014/main" id="{CF80B4D9-C7D7-5B84-C82D-9D05AB29D4F4}"/>
              </a:ext>
            </a:extLst>
          </p:cNvPr>
          <p:cNvGrpSpPr/>
          <p:nvPr/>
        </p:nvGrpSpPr>
        <p:grpSpPr>
          <a:xfrm>
            <a:off x="14412433" y="4114993"/>
            <a:ext cx="1381044" cy="1186835"/>
            <a:chOff x="0" y="0"/>
            <a:chExt cx="812800" cy="698500"/>
          </a:xfrm>
        </p:grpSpPr>
        <p:sp>
          <p:nvSpPr>
            <p:cNvPr id="46" name="Freeform 35">
              <a:extLst>
                <a:ext uri="{FF2B5EF4-FFF2-40B4-BE49-F238E27FC236}">
                  <a16:creationId xmlns:a16="http://schemas.microsoft.com/office/drawing/2014/main" id="{E9CA90C4-ABDA-1234-BD72-1A6F9669E3B2}"/>
                </a:ext>
              </a:extLst>
            </p:cNvPr>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0088B6"/>
            </a:solidFill>
          </p:spPr>
        </p:sp>
        <p:sp>
          <p:nvSpPr>
            <p:cNvPr id="47" name="TextBox 36">
              <a:extLst>
                <a:ext uri="{FF2B5EF4-FFF2-40B4-BE49-F238E27FC236}">
                  <a16:creationId xmlns:a16="http://schemas.microsoft.com/office/drawing/2014/main" id="{D9ED44C2-90A8-2A90-B697-B75D7E2AB109}"/>
                </a:ext>
              </a:extLst>
            </p:cNvPr>
            <p:cNvSpPr txBox="1"/>
            <p:nvPr/>
          </p:nvSpPr>
          <p:spPr>
            <a:xfrm>
              <a:off x="114300" y="-38100"/>
              <a:ext cx="584200" cy="736600"/>
            </a:xfrm>
            <a:prstGeom prst="rect">
              <a:avLst/>
            </a:prstGeom>
          </p:spPr>
          <p:txBody>
            <a:bodyPr lIns="50800" tIns="50800" rIns="50800" bIns="50800" rtlCol="0" anchor="ctr"/>
            <a:lstStyle/>
            <a:p>
              <a:pPr algn="ctr">
                <a:lnSpc>
                  <a:spcPts val="2659"/>
                </a:lnSpc>
              </a:pPr>
              <a:endParaRPr/>
            </a:p>
          </p:txBody>
        </p:sp>
      </p:grpSp>
      <p:grpSp>
        <p:nvGrpSpPr>
          <p:cNvPr id="48" name="Group 37">
            <a:extLst>
              <a:ext uri="{FF2B5EF4-FFF2-40B4-BE49-F238E27FC236}">
                <a16:creationId xmlns:a16="http://schemas.microsoft.com/office/drawing/2014/main" id="{16C60C47-779E-B1F2-D63D-54E81E05DE91}"/>
              </a:ext>
            </a:extLst>
          </p:cNvPr>
          <p:cNvGrpSpPr/>
          <p:nvPr/>
        </p:nvGrpSpPr>
        <p:grpSpPr>
          <a:xfrm>
            <a:off x="14412433" y="5728665"/>
            <a:ext cx="1381044" cy="1186835"/>
            <a:chOff x="0" y="0"/>
            <a:chExt cx="812800" cy="698500"/>
          </a:xfrm>
        </p:grpSpPr>
        <p:sp>
          <p:nvSpPr>
            <p:cNvPr id="49" name="Freeform 38">
              <a:extLst>
                <a:ext uri="{FF2B5EF4-FFF2-40B4-BE49-F238E27FC236}">
                  <a16:creationId xmlns:a16="http://schemas.microsoft.com/office/drawing/2014/main" id="{F45A59E6-98F7-8C67-3DE5-A4D8099B015F}"/>
                </a:ext>
              </a:extLst>
            </p:cNvPr>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0088B6"/>
            </a:solidFill>
          </p:spPr>
        </p:sp>
        <p:sp>
          <p:nvSpPr>
            <p:cNvPr id="50" name="TextBox 39">
              <a:extLst>
                <a:ext uri="{FF2B5EF4-FFF2-40B4-BE49-F238E27FC236}">
                  <a16:creationId xmlns:a16="http://schemas.microsoft.com/office/drawing/2014/main" id="{616D8592-0608-86E0-698D-152B09E1420A}"/>
                </a:ext>
              </a:extLst>
            </p:cNvPr>
            <p:cNvSpPr txBox="1"/>
            <p:nvPr/>
          </p:nvSpPr>
          <p:spPr>
            <a:xfrm>
              <a:off x="114300" y="-38100"/>
              <a:ext cx="584200" cy="736600"/>
            </a:xfrm>
            <a:prstGeom prst="rect">
              <a:avLst/>
            </a:prstGeom>
          </p:spPr>
          <p:txBody>
            <a:bodyPr lIns="50800" tIns="50800" rIns="50800" bIns="50800" rtlCol="0" anchor="ctr"/>
            <a:lstStyle/>
            <a:p>
              <a:pPr algn="ctr">
                <a:lnSpc>
                  <a:spcPts val="2659"/>
                </a:lnSpc>
              </a:pPr>
              <a:endParaRPr/>
            </a:p>
          </p:txBody>
        </p:sp>
      </p:grpSp>
      <p:sp>
        <p:nvSpPr>
          <p:cNvPr id="51" name="Freeform 40">
            <a:extLst>
              <a:ext uri="{FF2B5EF4-FFF2-40B4-BE49-F238E27FC236}">
                <a16:creationId xmlns:a16="http://schemas.microsoft.com/office/drawing/2014/main" id="{A69B3990-FFF7-9160-51B4-8B4BE367794B}"/>
              </a:ext>
            </a:extLst>
          </p:cNvPr>
          <p:cNvSpPr/>
          <p:nvPr/>
        </p:nvSpPr>
        <p:spPr>
          <a:xfrm>
            <a:off x="14609286" y="2670545"/>
            <a:ext cx="987339" cy="857339"/>
          </a:xfrm>
          <a:custGeom>
            <a:avLst/>
            <a:gdLst/>
            <a:ahLst/>
            <a:cxnLst/>
            <a:rect l="l" t="t" r="r" b="b"/>
            <a:pathLst>
              <a:path w="987339" h="857339">
                <a:moveTo>
                  <a:pt x="0" y="0"/>
                </a:moveTo>
                <a:lnTo>
                  <a:pt x="987338" y="0"/>
                </a:lnTo>
                <a:lnTo>
                  <a:pt x="987338" y="857339"/>
                </a:lnTo>
                <a:lnTo>
                  <a:pt x="0" y="85733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2" name="Freeform 41">
            <a:extLst>
              <a:ext uri="{FF2B5EF4-FFF2-40B4-BE49-F238E27FC236}">
                <a16:creationId xmlns:a16="http://schemas.microsoft.com/office/drawing/2014/main" id="{4D098310-E71F-67C7-5C0E-B46505308D6C}"/>
              </a:ext>
            </a:extLst>
          </p:cNvPr>
          <p:cNvSpPr/>
          <p:nvPr/>
        </p:nvSpPr>
        <p:spPr>
          <a:xfrm>
            <a:off x="14609286" y="4279741"/>
            <a:ext cx="987339" cy="857339"/>
          </a:xfrm>
          <a:custGeom>
            <a:avLst/>
            <a:gdLst/>
            <a:ahLst/>
            <a:cxnLst/>
            <a:rect l="l" t="t" r="r" b="b"/>
            <a:pathLst>
              <a:path w="987339" h="857339">
                <a:moveTo>
                  <a:pt x="0" y="0"/>
                </a:moveTo>
                <a:lnTo>
                  <a:pt x="987338" y="0"/>
                </a:lnTo>
                <a:lnTo>
                  <a:pt x="987338" y="857339"/>
                </a:lnTo>
                <a:lnTo>
                  <a:pt x="0" y="857339"/>
                </a:lnTo>
                <a:lnTo>
                  <a:pt x="0" y="0"/>
                </a:lnTo>
                <a:close/>
              </a:path>
            </a:pathLst>
          </a:custGeom>
          <a:blipFill>
            <a:blip r:embed="rId3">
              <a:extLst>
                <a:ext uri="{96DAC541-7B7A-43D3-8B79-37D633B846F1}">
                  <asvg:svgBlip xmlns:asvg="http://schemas.microsoft.com/office/drawing/2016/SVG/main" r:embed="rId5"/>
                </a:ext>
              </a:extLst>
            </a:blip>
            <a:stretch>
              <a:fillRect/>
            </a:stretch>
          </a:blipFill>
        </p:spPr>
      </p:sp>
      <p:sp>
        <p:nvSpPr>
          <p:cNvPr id="53" name="Freeform 42">
            <a:extLst>
              <a:ext uri="{FF2B5EF4-FFF2-40B4-BE49-F238E27FC236}">
                <a16:creationId xmlns:a16="http://schemas.microsoft.com/office/drawing/2014/main" id="{39B00404-FCBF-B6F7-C757-B6888E6D4D23}"/>
              </a:ext>
            </a:extLst>
          </p:cNvPr>
          <p:cNvSpPr/>
          <p:nvPr/>
        </p:nvSpPr>
        <p:spPr>
          <a:xfrm>
            <a:off x="14609286" y="5893413"/>
            <a:ext cx="987339" cy="857339"/>
          </a:xfrm>
          <a:custGeom>
            <a:avLst/>
            <a:gdLst/>
            <a:ahLst/>
            <a:cxnLst/>
            <a:rect l="l" t="t" r="r" b="b"/>
            <a:pathLst>
              <a:path w="987339" h="857339">
                <a:moveTo>
                  <a:pt x="0" y="0"/>
                </a:moveTo>
                <a:lnTo>
                  <a:pt x="987338" y="0"/>
                </a:lnTo>
                <a:lnTo>
                  <a:pt x="987338" y="857339"/>
                </a:lnTo>
                <a:lnTo>
                  <a:pt x="0" y="857339"/>
                </a:lnTo>
                <a:lnTo>
                  <a:pt x="0" y="0"/>
                </a:lnTo>
                <a:close/>
              </a:path>
            </a:pathLst>
          </a:custGeom>
          <a:blipFill>
            <a:blip r:embed="rId3">
              <a:extLst>
                <a:ext uri="{96DAC541-7B7A-43D3-8B79-37D633B846F1}">
                  <asvg:svgBlip xmlns:asvg="http://schemas.microsoft.com/office/drawing/2016/SVG/main" r:embed="rId5"/>
                </a:ext>
              </a:extLst>
            </a:blip>
            <a:stretch>
              <a:fillRect/>
            </a:stretch>
          </a:blipFill>
        </p:spPr>
      </p:sp>
      <p:sp>
        <p:nvSpPr>
          <p:cNvPr id="57" name="TextBox 48">
            <a:extLst>
              <a:ext uri="{FF2B5EF4-FFF2-40B4-BE49-F238E27FC236}">
                <a16:creationId xmlns:a16="http://schemas.microsoft.com/office/drawing/2014/main" id="{0CB4EC4E-1A45-1025-064E-27E355B2F287}"/>
              </a:ext>
            </a:extLst>
          </p:cNvPr>
          <p:cNvSpPr txBox="1"/>
          <p:nvPr/>
        </p:nvSpPr>
        <p:spPr>
          <a:xfrm>
            <a:off x="11154031" y="2628900"/>
            <a:ext cx="3050303" cy="308161"/>
          </a:xfrm>
          <a:prstGeom prst="rect">
            <a:avLst/>
          </a:prstGeom>
        </p:spPr>
        <p:txBody>
          <a:bodyPr wrap="square" lIns="0" tIns="0" rIns="0" bIns="0" rtlCol="0" anchor="t">
            <a:spAutoFit/>
          </a:bodyPr>
          <a:lstStyle/>
          <a:p>
            <a:pPr algn="r">
              <a:lnSpc>
                <a:spcPts val="2433"/>
              </a:lnSpc>
            </a:pPr>
            <a:r>
              <a:rPr lang="en-US" sz="2153" spc="-64" dirty="0" err="1">
                <a:solidFill>
                  <a:srgbClr val="FFFFFF"/>
                </a:solidFill>
                <a:latin typeface="Poppins Bold"/>
              </a:rPr>
              <a:t>Méthodologie</a:t>
            </a:r>
            <a:endParaRPr lang="en-US" sz="2153" spc="-64" dirty="0">
              <a:solidFill>
                <a:srgbClr val="FFFFFF"/>
              </a:solidFill>
              <a:latin typeface="Poppins Bold"/>
            </a:endParaRPr>
          </a:p>
        </p:txBody>
      </p:sp>
      <p:sp>
        <p:nvSpPr>
          <p:cNvPr id="58" name="TextBox 49">
            <a:extLst>
              <a:ext uri="{FF2B5EF4-FFF2-40B4-BE49-F238E27FC236}">
                <a16:creationId xmlns:a16="http://schemas.microsoft.com/office/drawing/2014/main" id="{AA7F2695-3353-121A-406A-B33428A60F59}"/>
              </a:ext>
            </a:extLst>
          </p:cNvPr>
          <p:cNvSpPr txBox="1"/>
          <p:nvPr/>
        </p:nvSpPr>
        <p:spPr>
          <a:xfrm>
            <a:off x="10302627" y="4248580"/>
            <a:ext cx="4067959" cy="308161"/>
          </a:xfrm>
          <a:prstGeom prst="rect">
            <a:avLst/>
          </a:prstGeom>
        </p:spPr>
        <p:txBody>
          <a:bodyPr wrap="square" lIns="0" tIns="0" rIns="0" bIns="0" rtlCol="0" anchor="t">
            <a:spAutoFit/>
          </a:bodyPr>
          <a:lstStyle/>
          <a:p>
            <a:pPr algn="r">
              <a:lnSpc>
                <a:spcPts val="2433"/>
              </a:lnSpc>
            </a:pPr>
            <a:r>
              <a:rPr lang="en-US" sz="2153" spc="-64" dirty="0" err="1">
                <a:solidFill>
                  <a:srgbClr val="FFFFFF"/>
                </a:solidFill>
                <a:latin typeface="Poppins Bold"/>
              </a:rPr>
              <a:t>Présentation</a:t>
            </a:r>
            <a:r>
              <a:rPr lang="en-US" sz="2153" spc="-64" dirty="0">
                <a:solidFill>
                  <a:srgbClr val="FFFFFF"/>
                </a:solidFill>
                <a:latin typeface="Poppins Bold"/>
              </a:rPr>
              <a:t> des </a:t>
            </a:r>
            <a:r>
              <a:rPr lang="en-US" sz="2153" spc="-64" dirty="0" err="1">
                <a:solidFill>
                  <a:srgbClr val="FFFFFF"/>
                </a:solidFill>
                <a:latin typeface="Poppins Bold"/>
              </a:rPr>
              <a:t>algorithmes</a:t>
            </a:r>
            <a:endParaRPr lang="en-US" sz="2153" spc="-64" dirty="0">
              <a:solidFill>
                <a:srgbClr val="FFFFFF"/>
              </a:solidFill>
              <a:latin typeface="Poppins Bold"/>
            </a:endParaRPr>
          </a:p>
        </p:txBody>
      </p:sp>
      <p:sp>
        <p:nvSpPr>
          <p:cNvPr id="59" name="TextBox 50">
            <a:extLst>
              <a:ext uri="{FF2B5EF4-FFF2-40B4-BE49-F238E27FC236}">
                <a16:creationId xmlns:a16="http://schemas.microsoft.com/office/drawing/2014/main" id="{C4786F9D-C06B-7C42-BD07-65B583F7A9B4}"/>
              </a:ext>
            </a:extLst>
          </p:cNvPr>
          <p:cNvSpPr txBox="1"/>
          <p:nvPr/>
        </p:nvSpPr>
        <p:spPr>
          <a:xfrm>
            <a:off x="11154031" y="5853877"/>
            <a:ext cx="3050303" cy="308161"/>
          </a:xfrm>
          <a:prstGeom prst="rect">
            <a:avLst/>
          </a:prstGeom>
        </p:spPr>
        <p:txBody>
          <a:bodyPr lIns="0" tIns="0" rIns="0" bIns="0" rtlCol="0" anchor="t">
            <a:spAutoFit/>
          </a:bodyPr>
          <a:lstStyle/>
          <a:p>
            <a:pPr algn="r">
              <a:lnSpc>
                <a:spcPts val="2433"/>
              </a:lnSpc>
            </a:pPr>
            <a:r>
              <a:rPr lang="en-US" sz="2153" spc="-64" dirty="0">
                <a:solidFill>
                  <a:srgbClr val="FFFFFF"/>
                </a:solidFill>
                <a:latin typeface="Poppins Bold"/>
              </a:rPr>
              <a:t>Algorithme </a:t>
            </a:r>
            <a:r>
              <a:rPr lang="en-US" sz="2153" spc="-64" dirty="0" err="1">
                <a:solidFill>
                  <a:srgbClr val="FFFFFF"/>
                </a:solidFill>
                <a:latin typeface="Poppins Bold"/>
              </a:rPr>
              <a:t>retenu</a:t>
            </a:r>
            <a:endParaRPr lang="en-US" sz="2153" spc="-64" dirty="0">
              <a:solidFill>
                <a:srgbClr val="FFFFFF"/>
              </a:solidFill>
              <a:latin typeface="Poppins Bold"/>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p:nvPr/>
        </p:nvSpPr>
        <p:spPr>
          <a:xfrm>
            <a:off x="-34459" y="0"/>
            <a:ext cx="4710902" cy="2355451"/>
          </a:xfrm>
          <a:custGeom>
            <a:avLst/>
            <a:gdLst/>
            <a:ahLst/>
            <a:cxnLst/>
            <a:rect l="l" t="t" r="r" b="b"/>
            <a:pathLst>
              <a:path w="4710902" h="2355451">
                <a:moveTo>
                  <a:pt x="0" y="0"/>
                </a:moveTo>
                <a:lnTo>
                  <a:pt x="4710902" y="0"/>
                </a:lnTo>
                <a:lnTo>
                  <a:pt x="4710902" y="2355451"/>
                </a:lnTo>
                <a:lnTo>
                  <a:pt x="0" y="235545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fr-FR" dirty="0"/>
          </a:p>
        </p:txBody>
      </p:sp>
      <p:sp>
        <p:nvSpPr>
          <p:cNvPr id="7" name="TextBox 7"/>
          <p:cNvSpPr txBox="1"/>
          <p:nvPr/>
        </p:nvSpPr>
        <p:spPr>
          <a:xfrm rot="-5400000">
            <a:off x="15456546" y="2086969"/>
            <a:ext cx="4790277" cy="871711"/>
          </a:xfrm>
          <a:prstGeom prst="rect">
            <a:avLst/>
          </a:prstGeom>
        </p:spPr>
        <p:txBody>
          <a:bodyPr lIns="0" tIns="0" rIns="0" bIns="0" rtlCol="0" anchor="t">
            <a:spAutoFit/>
          </a:bodyPr>
          <a:lstStyle/>
          <a:p>
            <a:pPr algn="ctr">
              <a:lnSpc>
                <a:spcPts val="6651"/>
              </a:lnSpc>
            </a:pPr>
            <a:r>
              <a:rPr lang="en-US" sz="6047">
                <a:solidFill>
                  <a:srgbClr val="FFFFFF"/>
                </a:solidFill>
                <a:latin typeface="Bobby Jones"/>
              </a:rPr>
              <a:t>DATA</a:t>
            </a:r>
          </a:p>
        </p:txBody>
      </p:sp>
      <p:sp>
        <p:nvSpPr>
          <p:cNvPr id="8" name="TextBox 8"/>
          <p:cNvSpPr txBox="1"/>
          <p:nvPr/>
        </p:nvSpPr>
        <p:spPr>
          <a:xfrm>
            <a:off x="4267200" y="127686"/>
            <a:ext cx="5740976" cy="867374"/>
          </a:xfrm>
          <a:prstGeom prst="rect">
            <a:avLst/>
          </a:prstGeom>
        </p:spPr>
        <p:txBody>
          <a:bodyPr lIns="0" tIns="0" rIns="0" bIns="0" rtlCol="0" anchor="t">
            <a:spAutoFit/>
          </a:bodyPr>
          <a:lstStyle/>
          <a:p>
            <a:pPr algn="ctr">
              <a:lnSpc>
                <a:spcPts val="6651"/>
              </a:lnSpc>
            </a:pPr>
            <a:r>
              <a:rPr lang="en-US" sz="6047" dirty="0" err="1">
                <a:solidFill>
                  <a:srgbClr val="064663"/>
                </a:solidFill>
                <a:latin typeface="Roboto Condensed" panose="02000000000000000000" pitchFamily="2" charset="0"/>
                <a:ea typeface="Roboto Condensed" panose="02000000000000000000" pitchFamily="2" charset="0"/>
                <a:cs typeface="Roboto Condensed" panose="02000000000000000000" pitchFamily="2" charset="0"/>
              </a:rPr>
              <a:t>Méthodologie</a:t>
            </a:r>
            <a:endParaRPr lang="en-US" sz="6047" dirty="0">
              <a:solidFill>
                <a:srgbClr val="064663"/>
              </a:solidFill>
              <a:latin typeface="Roboto Condensed" panose="02000000000000000000" pitchFamily="2" charset="0"/>
              <a:ea typeface="Roboto Condensed" panose="02000000000000000000" pitchFamily="2" charset="0"/>
              <a:cs typeface="Roboto Condensed" panose="02000000000000000000" pitchFamily="2" charset="0"/>
            </a:endParaRPr>
          </a:p>
        </p:txBody>
      </p:sp>
      <p:cxnSp>
        <p:nvCxnSpPr>
          <p:cNvPr id="14" name="Connecteur droit 13">
            <a:extLst>
              <a:ext uri="{FF2B5EF4-FFF2-40B4-BE49-F238E27FC236}">
                <a16:creationId xmlns:a16="http://schemas.microsoft.com/office/drawing/2014/main" id="{C428341F-12D4-1D10-1BEC-0573FD011AF2}"/>
              </a:ext>
            </a:extLst>
          </p:cNvPr>
          <p:cNvCxnSpPr/>
          <p:nvPr/>
        </p:nvCxnSpPr>
        <p:spPr>
          <a:xfrm>
            <a:off x="4608176" y="995060"/>
            <a:ext cx="5400000"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17" name="TextBox 28">
            <a:extLst>
              <a:ext uri="{FF2B5EF4-FFF2-40B4-BE49-F238E27FC236}">
                <a16:creationId xmlns:a16="http://schemas.microsoft.com/office/drawing/2014/main" id="{48BBC598-6125-0C72-1769-72D23EF0BC2E}"/>
              </a:ext>
            </a:extLst>
          </p:cNvPr>
          <p:cNvSpPr txBox="1"/>
          <p:nvPr/>
        </p:nvSpPr>
        <p:spPr>
          <a:xfrm>
            <a:off x="4634301" y="1229268"/>
            <a:ext cx="14164682" cy="1897955"/>
          </a:xfrm>
          <a:prstGeom prst="rect">
            <a:avLst/>
          </a:prstGeom>
        </p:spPr>
        <p:txBody>
          <a:bodyPr wrap="square" lIns="0" tIns="0" rIns="0" bIns="0" rtlCol="0" anchor="t">
            <a:spAutoFit/>
          </a:bodyPr>
          <a:lstStyle/>
          <a:p>
            <a:pPr algn="l">
              <a:lnSpc>
                <a:spcPts val="3735"/>
              </a:lnSpc>
            </a:pPr>
            <a:r>
              <a:rPr lang="en-US" sz="3277" spc="140" dirty="0">
                <a:solidFill>
                  <a:srgbClr val="000000"/>
                </a:solidFill>
                <a:latin typeface="Roboto Condensed" panose="02000000000000000000" pitchFamily="2" charset="0"/>
                <a:ea typeface="Roboto Condensed" panose="02000000000000000000" pitchFamily="2" charset="0"/>
                <a:cs typeface="Roboto Condensed" panose="02000000000000000000" pitchFamily="2" charset="0"/>
              </a:rPr>
              <a:t>Les étapes de la </a:t>
            </a:r>
            <a:r>
              <a:rPr lang="en-US" sz="3277" spc="140" dirty="0" err="1">
                <a:solidFill>
                  <a:srgbClr val="000000"/>
                </a:solidFill>
                <a:latin typeface="Roboto Condensed" panose="02000000000000000000" pitchFamily="2" charset="0"/>
                <a:ea typeface="Roboto Condensed" panose="02000000000000000000" pitchFamily="2" charset="0"/>
                <a:cs typeface="Roboto Condensed" panose="02000000000000000000" pitchFamily="2" charset="0"/>
              </a:rPr>
              <a:t>modélisation</a:t>
            </a:r>
            <a:r>
              <a:rPr lang="en-US" sz="3277" spc="140" dirty="0">
                <a:solidFill>
                  <a:srgbClr val="000000"/>
                </a:solidFill>
                <a:latin typeface="Roboto Condensed" panose="02000000000000000000" pitchFamily="2" charset="0"/>
                <a:ea typeface="Roboto Condensed" panose="02000000000000000000" pitchFamily="2" charset="0"/>
                <a:cs typeface="Roboto Condensed" panose="02000000000000000000" pitchFamily="2" charset="0"/>
              </a:rPr>
              <a:t> :</a:t>
            </a:r>
          </a:p>
          <a:p>
            <a:pPr marL="514350" indent="-514350" algn="l">
              <a:lnSpc>
                <a:spcPts val="3735"/>
              </a:lnSpc>
              <a:buFont typeface="+mj-lt"/>
              <a:buAutoNum type="arabicPeriod"/>
            </a:pPr>
            <a:r>
              <a:rPr lang="en-US" sz="3277" b="1" spc="140" dirty="0">
                <a:solidFill>
                  <a:srgbClr val="000000"/>
                </a:solidFill>
                <a:latin typeface="Roboto Condensed" panose="02000000000000000000" pitchFamily="2" charset="0"/>
                <a:ea typeface="Roboto Condensed" panose="02000000000000000000" pitchFamily="2" charset="0"/>
                <a:cs typeface="Roboto Condensed" panose="02000000000000000000" pitchFamily="2" charset="0"/>
              </a:rPr>
              <a:t>Preprocessing</a:t>
            </a:r>
            <a:r>
              <a:rPr lang="en-US" sz="3277" spc="140" dirty="0">
                <a:solidFill>
                  <a:srgbClr val="000000"/>
                </a:solidFill>
                <a:latin typeface="Roboto Condensed" panose="02000000000000000000" pitchFamily="2" charset="0"/>
                <a:ea typeface="Roboto Condensed" panose="02000000000000000000" pitchFamily="2" charset="0"/>
                <a:cs typeface="Roboto Condensed" panose="02000000000000000000" pitchFamily="2" charset="0"/>
              </a:rPr>
              <a:t> : </a:t>
            </a:r>
            <a:r>
              <a:rPr lang="en-US" sz="3277" spc="140" dirty="0" err="1">
                <a:solidFill>
                  <a:srgbClr val="000000"/>
                </a:solidFill>
                <a:latin typeface="Roboto Condensed" panose="02000000000000000000" pitchFamily="2" charset="0"/>
                <a:ea typeface="Roboto Condensed" panose="02000000000000000000" pitchFamily="2" charset="0"/>
                <a:cs typeface="Roboto Condensed" panose="02000000000000000000" pitchFamily="2" charset="0"/>
              </a:rPr>
              <a:t>MinMax</a:t>
            </a:r>
            <a:r>
              <a:rPr lang="en-US" sz="3277" spc="140" dirty="0">
                <a:solidFill>
                  <a:srgbClr val="000000"/>
                </a:solidFill>
                <a:latin typeface="Roboto Condensed" panose="02000000000000000000" pitchFamily="2" charset="0"/>
                <a:ea typeface="Roboto Condensed" panose="02000000000000000000" pitchFamily="2" charset="0"/>
                <a:cs typeface="Roboto Condensed" panose="02000000000000000000" pitchFamily="2" charset="0"/>
              </a:rPr>
              <a:t> Scaler </a:t>
            </a:r>
            <a:r>
              <a:rPr lang="en-US" sz="3277" spc="140" dirty="0" err="1">
                <a:solidFill>
                  <a:srgbClr val="000000"/>
                </a:solidFill>
                <a:latin typeface="Roboto Condensed" panose="02000000000000000000" pitchFamily="2" charset="0"/>
                <a:ea typeface="Roboto Condensed" panose="02000000000000000000" pitchFamily="2" charset="0"/>
                <a:cs typeface="Roboto Condensed" panose="02000000000000000000" pitchFamily="2" charset="0"/>
              </a:rPr>
              <a:t>utilsé</a:t>
            </a:r>
            <a:r>
              <a:rPr lang="en-US" sz="3277" spc="140" dirty="0">
                <a:solidFill>
                  <a:srgbClr val="000000"/>
                </a:solidFill>
                <a:latin typeface="Roboto Condensed" panose="02000000000000000000" pitchFamily="2" charset="0"/>
                <a:ea typeface="Roboto Condensed" panose="02000000000000000000" pitchFamily="2" charset="0"/>
                <a:cs typeface="Roboto Condensed" panose="02000000000000000000" pitchFamily="2" charset="0"/>
              </a:rPr>
              <a:t> pour normalizer les données;</a:t>
            </a:r>
          </a:p>
          <a:p>
            <a:pPr marL="514350" indent="-514350" algn="l">
              <a:lnSpc>
                <a:spcPts val="3735"/>
              </a:lnSpc>
              <a:buFont typeface="+mj-lt"/>
              <a:buAutoNum type="arabicPeriod"/>
            </a:pPr>
            <a:r>
              <a:rPr lang="en-US" sz="3277" b="1" spc="140" dirty="0">
                <a:solidFill>
                  <a:srgbClr val="000000"/>
                </a:solidFill>
                <a:latin typeface="Roboto Condensed" panose="02000000000000000000" pitchFamily="2" charset="0"/>
                <a:ea typeface="Roboto Condensed" panose="02000000000000000000" pitchFamily="2" charset="0"/>
                <a:cs typeface="Roboto Condensed" panose="02000000000000000000" pitchFamily="2" charset="0"/>
              </a:rPr>
              <a:t>Choix</a:t>
            </a:r>
            <a:r>
              <a:rPr lang="en-US" sz="3277" spc="140" dirty="0">
                <a:solidFill>
                  <a:srgbClr val="000000"/>
                </a:solidFill>
                <a:latin typeface="Roboto Condensed" panose="02000000000000000000" pitchFamily="2" charset="0"/>
                <a:ea typeface="Roboto Condensed" panose="02000000000000000000" pitchFamily="2" charset="0"/>
                <a:cs typeface="Roboto Condensed" panose="02000000000000000000" pitchFamily="2" charset="0"/>
              </a:rPr>
              <a:t> du Meilleur </a:t>
            </a:r>
            <a:r>
              <a:rPr lang="en-US" sz="3277" spc="140" dirty="0" err="1">
                <a:solidFill>
                  <a:srgbClr val="000000"/>
                </a:solidFill>
                <a:latin typeface="Roboto Condensed" panose="02000000000000000000" pitchFamily="2" charset="0"/>
                <a:ea typeface="Roboto Condensed" panose="02000000000000000000" pitchFamily="2" charset="0"/>
                <a:cs typeface="Roboto Condensed" panose="02000000000000000000" pitchFamily="2" charset="0"/>
              </a:rPr>
              <a:t>algorithme</a:t>
            </a:r>
            <a:r>
              <a:rPr lang="en-US" sz="3277" spc="140" dirty="0">
                <a:solidFill>
                  <a:srgbClr val="000000"/>
                </a:solidFill>
                <a:latin typeface="Roboto Condensed" panose="02000000000000000000" pitchFamily="2" charset="0"/>
                <a:ea typeface="Roboto Condensed" panose="02000000000000000000" pitchFamily="2" charset="0"/>
                <a:cs typeface="Roboto Condensed" panose="02000000000000000000" pitchFamily="2" charset="0"/>
              </a:rPr>
              <a:t> de Clustering : 6 </a:t>
            </a:r>
            <a:r>
              <a:rPr lang="en-US" sz="3277" spc="140" dirty="0" err="1">
                <a:solidFill>
                  <a:srgbClr val="000000"/>
                </a:solidFill>
                <a:latin typeface="Roboto Condensed" panose="02000000000000000000" pitchFamily="2" charset="0"/>
                <a:ea typeface="Roboto Condensed" panose="02000000000000000000" pitchFamily="2" charset="0"/>
                <a:cs typeface="Roboto Condensed" panose="02000000000000000000" pitchFamily="2" charset="0"/>
              </a:rPr>
              <a:t>algorithmes</a:t>
            </a:r>
            <a:r>
              <a:rPr lang="en-US" sz="3277" spc="140" dirty="0">
                <a:solidFill>
                  <a:srgbClr val="000000"/>
                </a:solidFill>
                <a:latin typeface="Roboto Condensed" panose="02000000000000000000" pitchFamily="2" charset="0"/>
                <a:ea typeface="Roboto Condensed" panose="02000000000000000000" pitchFamily="2" charset="0"/>
                <a:cs typeface="Roboto Condensed" panose="02000000000000000000" pitchFamily="2" charset="0"/>
              </a:rPr>
              <a:t> de clustering </a:t>
            </a:r>
            <a:r>
              <a:rPr lang="en-US" sz="3277" spc="140" dirty="0" err="1">
                <a:solidFill>
                  <a:srgbClr val="000000"/>
                </a:solidFill>
                <a:latin typeface="Roboto Condensed" panose="02000000000000000000" pitchFamily="2" charset="0"/>
                <a:ea typeface="Roboto Condensed" panose="02000000000000000000" pitchFamily="2" charset="0"/>
                <a:cs typeface="Roboto Condensed" panose="02000000000000000000" pitchFamily="2" charset="0"/>
              </a:rPr>
              <a:t>ont</a:t>
            </a:r>
            <a:r>
              <a:rPr lang="en-US" sz="3277" spc="140" dirty="0">
                <a:solidFill>
                  <a:srgbClr val="000000"/>
                </a:solidFill>
                <a:latin typeface="Roboto Condensed" panose="02000000000000000000" pitchFamily="2" charset="0"/>
                <a:ea typeface="Roboto Condensed" panose="02000000000000000000" pitchFamily="2" charset="0"/>
                <a:cs typeface="Roboto Condensed" panose="02000000000000000000" pitchFamily="2" charset="0"/>
              </a:rPr>
              <a:t> </a:t>
            </a:r>
            <a:r>
              <a:rPr lang="en-US" sz="3277" spc="140" dirty="0" err="1">
                <a:solidFill>
                  <a:srgbClr val="000000"/>
                </a:solidFill>
                <a:latin typeface="Roboto Condensed" panose="02000000000000000000" pitchFamily="2" charset="0"/>
                <a:ea typeface="Roboto Condensed" panose="02000000000000000000" pitchFamily="2" charset="0"/>
                <a:cs typeface="Roboto Condensed" panose="02000000000000000000" pitchFamily="2" charset="0"/>
              </a:rPr>
              <a:t>été</a:t>
            </a:r>
            <a:r>
              <a:rPr lang="en-US" sz="3277" spc="140" dirty="0">
                <a:solidFill>
                  <a:srgbClr val="000000"/>
                </a:solidFill>
                <a:latin typeface="Roboto Condensed" panose="02000000000000000000" pitchFamily="2" charset="0"/>
                <a:ea typeface="Roboto Condensed" panose="02000000000000000000" pitchFamily="2" charset="0"/>
                <a:cs typeface="Roboto Condensed" panose="02000000000000000000" pitchFamily="2" charset="0"/>
              </a:rPr>
              <a:t> </a:t>
            </a:r>
            <a:r>
              <a:rPr lang="en-US" sz="3277" spc="140" dirty="0" err="1">
                <a:solidFill>
                  <a:srgbClr val="000000"/>
                </a:solidFill>
                <a:latin typeface="Roboto Condensed" panose="02000000000000000000" pitchFamily="2" charset="0"/>
                <a:ea typeface="Roboto Condensed" panose="02000000000000000000" pitchFamily="2" charset="0"/>
                <a:cs typeface="Roboto Condensed" panose="02000000000000000000" pitchFamily="2" charset="0"/>
              </a:rPr>
              <a:t>testés</a:t>
            </a:r>
            <a:r>
              <a:rPr lang="en-US" sz="3277" spc="140" dirty="0">
                <a:solidFill>
                  <a:srgbClr val="000000"/>
                </a:solidFill>
                <a:latin typeface="Roboto Condensed" panose="02000000000000000000" pitchFamily="2" charset="0"/>
                <a:ea typeface="Roboto Condensed" panose="02000000000000000000" pitchFamily="2" charset="0"/>
                <a:cs typeface="Roboto Condensed" panose="02000000000000000000" pitchFamily="2" charset="0"/>
              </a:rPr>
              <a:t>; </a:t>
            </a:r>
          </a:p>
        </p:txBody>
      </p:sp>
      <p:sp>
        <p:nvSpPr>
          <p:cNvPr id="18" name="TextBox 28">
            <a:extLst>
              <a:ext uri="{FF2B5EF4-FFF2-40B4-BE49-F238E27FC236}">
                <a16:creationId xmlns:a16="http://schemas.microsoft.com/office/drawing/2014/main" id="{9C15461F-A35B-A381-AC71-2F196668DED4}"/>
              </a:ext>
            </a:extLst>
          </p:cNvPr>
          <p:cNvSpPr txBox="1"/>
          <p:nvPr/>
        </p:nvSpPr>
        <p:spPr>
          <a:xfrm>
            <a:off x="304800" y="5045649"/>
            <a:ext cx="17678400" cy="3795911"/>
          </a:xfrm>
          <a:prstGeom prst="rect">
            <a:avLst/>
          </a:prstGeom>
        </p:spPr>
        <p:txBody>
          <a:bodyPr wrap="square" lIns="0" tIns="0" rIns="0" bIns="0" rtlCol="0" anchor="t">
            <a:spAutoFit/>
          </a:bodyPr>
          <a:lstStyle/>
          <a:p>
            <a:pPr algn="l">
              <a:lnSpc>
                <a:spcPts val="3735"/>
              </a:lnSpc>
            </a:pPr>
            <a:r>
              <a:rPr lang="en-US" sz="3277" b="1" spc="140" dirty="0">
                <a:solidFill>
                  <a:srgbClr val="000000"/>
                </a:solidFill>
                <a:latin typeface="Roboto Condensed" panose="02000000000000000000" pitchFamily="2" charset="0"/>
                <a:ea typeface="Roboto Condensed" panose="02000000000000000000" pitchFamily="2" charset="0"/>
                <a:cs typeface="Roboto Condensed" panose="02000000000000000000" pitchFamily="2" charset="0"/>
              </a:rPr>
              <a:t>Algorithme 1 : </a:t>
            </a:r>
            <a:r>
              <a:rPr lang="en-US" sz="3277" b="1" spc="140" dirty="0" err="1">
                <a:solidFill>
                  <a:srgbClr val="000000"/>
                </a:solidFill>
                <a:latin typeface="Roboto Condensed" panose="02000000000000000000" pitchFamily="2" charset="0"/>
                <a:ea typeface="Roboto Condensed" panose="02000000000000000000" pitchFamily="2" charset="0"/>
                <a:cs typeface="Roboto Condensed" panose="02000000000000000000" pitchFamily="2" charset="0"/>
              </a:rPr>
              <a:t>Kmeans</a:t>
            </a:r>
            <a:endParaRPr lang="en-US" sz="3277" b="1" spc="140" dirty="0">
              <a:solidFill>
                <a:srgbClr val="000000"/>
              </a:solidFill>
              <a:latin typeface="Roboto Condensed" panose="02000000000000000000" pitchFamily="2" charset="0"/>
              <a:ea typeface="Roboto Condensed" panose="02000000000000000000" pitchFamily="2" charset="0"/>
              <a:cs typeface="Roboto Condensed" panose="02000000000000000000" pitchFamily="2" charset="0"/>
            </a:endParaRPr>
          </a:p>
          <a:p>
            <a:pPr marL="457200" indent="-457200" algn="l">
              <a:lnSpc>
                <a:spcPts val="3735"/>
              </a:lnSpc>
              <a:buFont typeface="Wingdings" panose="05000000000000000000" pitchFamily="2" charset="2"/>
              <a:buChar char="q"/>
            </a:pPr>
            <a:r>
              <a:rPr lang="en-US" sz="3277" b="1" spc="140" dirty="0" err="1">
                <a:solidFill>
                  <a:srgbClr val="000000"/>
                </a:solidFill>
                <a:latin typeface="Roboto Condensed" panose="02000000000000000000" pitchFamily="2" charset="0"/>
                <a:ea typeface="Roboto Condensed" panose="02000000000000000000" pitchFamily="2" charset="0"/>
                <a:cs typeface="Roboto Condensed" panose="02000000000000000000" pitchFamily="2" charset="0"/>
              </a:rPr>
              <a:t>Etape</a:t>
            </a:r>
            <a:r>
              <a:rPr lang="en-US" sz="3277" b="1" spc="140" dirty="0">
                <a:solidFill>
                  <a:srgbClr val="000000"/>
                </a:solidFill>
                <a:latin typeface="Roboto Condensed" panose="02000000000000000000" pitchFamily="2" charset="0"/>
                <a:ea typeface="Roboto Condensed" panose="02000000000000000000" pitchFamily="2" charset="0"/>
                <a:cs typeface="Roboto Condensed" panose="02000000000000000000" pitchFamily="2" charset="0"/>
              </a:rPr>
              <a:t> 1 </a:t>
            </a:r>
            <a:r>
              <a:rPr lang="en-US" sz="3277" spc="140" dirty="0">
                <a:solidFill>
                  <a:srgbClr val="000000"/>
                </a:solidFill>
                <a:latin typeface="Roboto Condensed" panose="02000000000000000000" pitchFamily="2" charset="0"/>
                <a:ea typeface="Roboto Condensed" panose="02000000000000000000" pitchFamily="2" charset="0"/>
                <a:cs typeface="Roboto Condensed" panose="02000000000000000000" pitchFamily="2" charset="0"/>
              </a:rPr>
              <a:t>:Le </a:t>
            </a:r>
            <a:r>
              <a:rPr lang="en-US" sz="3277" spc="140" dirty="0" err="1">
                <a:solidFill>
                  <a:srgbClr val="000000"/>
                </a:solidFill>
                <a:latin typeface="Roboto Condensed" panose="02000000000000000000" pitchFamily="2" charset="0"/>
                <a:ea typeface="Roboto Condensed" panose="02000000000000000000" pitchFamily="2" charset="0"/>
                <a:cs typeface="Roboto Condensed" panose="02000000000000000000" pitchFamily="2" charset="0"/>
              </a:rPr>
              <a:t>nombre</a:t>
            </a:r>
            <a:r>
              <a:rPr lang="en-US" sz="3277" spc="140" dirty="0">
                <a:solidFill>
                  <a:srgbClr val="000000"/>
                </a:solidFill>
                <a:latin typeface="Roboto Condensed" panose="02000000000000000000" pitchFamily="2" charset="0"/>
                <a:ea typeface="Roboto Condensed" panose="02000000000000000000" pitchFamily="2" charset="0"/>
                <a:cs typeface="Roboto Condensed" panose="02000000000000000000" pitchFamily="2" charset="0"/>
              </a:rPr>
              <a:t> optimal de clusters </a:t>
            </a:r>
          </a:p>
          <a:p>
            <a:pPr marL="914400" lvl="1" indent="-457200">
              <a:lnSpc>
                <a:spcPts val="3735"/>
              </a:lnSpc>
              <a:buFont typeface="Wingdings" panose="05000000000000000000" pitchFamily="2" charset="2"/>
              <a:buChar char="q"/>
            </a:pPr>
            <a:r>
              <a:rPr lang="en-US" sz="3277" spc="140" dirty="0">
                <a:solidFill>
                  <a:srgbClr val="000000"/>
                </a:solidFill>
                <a:latin typeface="Roboto Condensed" panose="02000000000000000000" pitchFamily="2" charset="0"/>
                <a:ea typeface="Roboto Condensed" panose="02000000000000000000" pitchFamily="2" charset="0"/>
                <a:cs typeface="Roboto Condensed" panose="02000000000000000000" pitchFamily="2" charset="0"/>
              </a:rPr>
              <a:t>La </a:t>
            </a:r>
            <a:r>
              <a:rPr lang="en-US" sz="3277" spc="140" dirty="0" err="1">
                <a:solidFill>
                  <a:srgbClr val="000000"/>
                </a:solidFill>
                <a:latin typeface="Roboto Condensed" panose="02000000000000000000" pitchFamily="2" charset="0"/>
                <a:ea typeface="Roboto Condensed" panose="02000000000000000000" pitchFamily="2" charset="0"/>
                <a:cs typeface="Roboto Condensed" panose="02000000000000000000" pitchFamily="2" charset="0"/>
              </a:rPr>
              <a:t>méthode</a:t>
            </a:r>
            <a:r>
              <a:rPr lang="en-US" sz="3277" spc="140" dirty="0">
                <a:solidFill>
                  <a:srgbClr val="000000"/>
                </a:solidFill>
                <a:latin typeface="Roboto Condensed" panose="02000000000000000000" pitchFamily="2" charset="0"/>
                <a:ea typeface="Roboto Condensed" panose="02000000000000000000" pitchFamily="2" charset="0"/>
                <a:cs typeface="Roboto Condensed" panose="02000000000000000000" pitchFamily="2" charset="0"/>
              </a:rPr>
              <a:t> du </a:t>
            </a:r>
            <a:r>
              <a:rPr lang="en-US" sz="3277" spc="140" dirty="0" err="1">
                <a:solidFill>
                  <a:srgbClr val="000000"/>
                </a:solidFill>
                <a:latin typeface="Roboto Condensed" panose="02000000000000000000" pitchFamily="2" charset="0"/>
                <a:ea typeface="Roboto Condensed" panose="02000000000000000000" pitchFamily="2" charset="0"/>
                <a:cs typeface="Roboto Condensed" panose="02000000000000000000" pitchFamily="2" charset="0"/>
              </a:rPr>
              <a:t>coude</a:t>
            </a:r>
            <a:r>
              <a:rPr lang="en-US" sz="3277" spc="140" dirty="0">
                <a:solidFill>
                  <a:srgbClr val="000000"/>
                </a:solidFill>
                <a:latin typeface="Roboto Condensed" panose="02000000000000000000" pitchFamily="2" charset="0"/>
                <a:ea typeface="Roboto Condensed" panose="02000000000000000000" pitchFamily="2" charset="0"/>
                <a:cs typeface="Roboto Condensed" panose="02000000000000000000" pitchFamily="2" charset="0"/>
              </a:rPr>
              <a:t> (Elbow) a </a:t>
            </a:r>
            <a:r>
              <a:rPr lang="en-US" sz="3277" spc="140" dirty="0" err="1">
                <a:solidFill>
                  <a:srgbClr val="000000"/>
                </a:solidFill>
                <a:latin typeface="Roboto Condensed" panose="02000000000000000000" pitchFamily="2" charset="0"/>
                <a:ea typeface="Roboto Condensed" panose="02000000000000000000" pitchFamily="2" charset="0"/>
                <a:cs typeface="Roboto Condensed" panose="02000000000000000000" pitchFamily="2" charset="0"/>
              </a:rPr>
              <a:t>été</a:t>
            </a:r>
            <a:r>
              <a:rPr lang="en-US" sz="3277" spc="140" dirty="0">
                <a:solidFill>
                  <a:srgbClr val="000000"/>
                </a:solidFill>
                <a:latin typeface="Roboto Condensed" panose="02000000000000000000" pitchFamily="2" charset="0"/>
                <a:ea typeface="Roboto Condensed" panose="02000000000000000000" pitchFamily="2" charset="0"/>
                <a:cs typeface="Roboto Condensed" panose="02000000000000000000" pitchFamily="2" charset="0"/>
              </a:rPr>
              <a:t> </a:t>
            </a:r>
            <a:r>
              <a:rPr lang="en-US" sz="3277" spc="140" dirty="0" err="1">
                <a:solidFill>
                  <a:srgbClr val="000000"/>
                </a:solidFill>
                <a:latin typeface="Roboto Condensed" panose="02000000000000000000" pitchFamily="2" charset="0"/>
                <a:ea typeface="Roboto Condensed" panose="02000000000000000000" pitchFamily="2" charset="0"/>
                <a:cs typeface="Roboto Condensed" panose="02000000000000000000" pitchFamily="2" charset="0"/>
              </a:rPr>
              <a:t>utilisée</a:t>
            </a:r>
            <a:r>
              <a:rPr lang="en-US" sz="3277" spc="140" dirty="0">
                <a:solidFill>
                  <a:srgbClr val="000000"/>
                </a:solidFill>
                <a:latin typeface="Roboto Condensed" panose="02000000000000000000" pitchFamily="2" charset="0"/>
                <a:ea typeface="Roboto Condensed" panose="02000000000000000000" pitchFamily="2" charset="0"/>
                <a:cs typeface="Roboto Condensed" panose="02000000000000000000" pitchFamily="2" charset="0"/>
              </a:rPr>
              <a:t> : </a:t>
            </a:r>
            <a:r>
              <a:rPr lang="en-US" sz="3277" b="1" spc="140" dirty="0">
                <a:solidFill>
                  <a:srgbClr val="000000"/>
                </a:solidFill>
                <a:latin typeface="Roboto Condensed" panose="02000000000000000000" pitchFamily="2" charset="0"/>
                <a:ea typeface="Roboto Condensed" panose="02000000000000000000" pitchFamily="2" charset="0"/>
                <a:cs typeface="Roboto Condensed" panose="02000000000000000000" pitchFamily="2" charset="0"/>
              </a:rPr>
              <a:t>K optimal = 6.</a:t>
            </a:r>
          </a:p>
          <a:p>
            <a:pPr marL="914400" lvl="1" indent="-457200">
              <a:lnSpc>
                <a:spcPts val="3735"/>
              </a:lnSpc>
              <a:buFont typeface="Wingdings" panose="05000000000000000000" pitchFamily="2" charset="2"/>
              <a:buChar char="q"/>
            </a:pPr>
            <a:r>
              <a:rPr lang="en-US" sz="3277" spc="140" dirty="0" err="1">
                <a:solidFill>
                  <a:srgbClr val="000000"/>
                </a:solidFill>
                <a:latin typeface="Roboto Condensed" panose="02000000000000000000" pitchFamily="2" charset="0"/>
                <a:ea typeface="Roboto Condensed" panose="02000000000000000000" pitchFamily="2" charset="0"/>
                <a:cs typeface="Roboto Condensed" panose="02000000000000000000" pitchFamily="2" charset="0"/>
              </a:rPr>
              <a:t>Différentes</a:t>
            </a:r>
            <a:r>
              <a:rPr lang="en-US" sz="3277" spc="140" dirty="0">
                <a:solidFill>
                  <a:srgbClr val="000000"/>
                </a:solidFill>
                <a:latin typeface="Roboto Condensed" panose="02000000000000000000" pitchFamily="2" charset="0"/>
                <a:ea typeface="Roboto Condensed" panose="02000000000000000000" pitchFamily="2" charset="0"/>
                <a:cs typeface="Roboto Condensed" panose="02000000000000000000" pitchFamily="2" charset="0"/>
              </a:rPr>
              <a:t> </a:t>
            </a:r>
            <a:r>
              <a:rPr lang="en-US" sz="3277" spc="140" dirty="0" err="1">
                <a:solidFill>
                  <a:srgbClr val="000000"/>
                </a:solidFill>
                <a:latin typeface="Roboto Condensed" panose="02000000000000000000" pitchFamily="2" charset="0"/>
                <a:ea typeface="Roboto Condensed" panose="02000000000000000000" pitchFamily="2" charset="0"/>
                <a:cs typeface="Roboto Condensed" panose="02000000000000000000" pitchFamily="2" charset="0"/>
              </a:rPr>
              <a:t>métriques</a:t>
            </a:r>
            <a:r>
              <a:rPr lang="en-US" sz="3277" spc="140" dirty="0">
                <a:solidFill>
                  <a:srgbClr val="000000"/>
                </a:solidFill>
                <a:latin typeface="Roboto Condensed" panose="02000000000000000000" pitchFamily="2" charset="0"/>
                <a:ea typeface="Roboto Condensed" panose="02000000000000000000" pitchFamily="2" charset="0"/>
                <a:cs typeface="Roboto Condensed" panose="02000000000000000000" pitchFamily="2" charset="0"/>
              </a:rPr>
              <a:t> </a:t>
            </a:r>
            <a:r>
              <a:rPr lang="en-US" sz="3277" spc="140" dirty="0" err="1">
                <a:solidFill>
                  <a:srgbClr val="000000"/>
                </a:solidFill>
                <a:latin typeface="Roboto Condensed" panose="02000000000000000000" pitchFamily="2" charset="0"/>
                <a:ea typeface="Roboto Condensed" panose="02000000000000000000" pitchFamily="2" charset="0"/>
                <a:cs typeface="Roboto Condensed" panose="02000000000000000000" pitchFamily="2" charset="0"/>
              </a:rPr>
              <a:t>testées</a:t>
            </a:r>
            <a:r>
              <a:rPr lang="en-US" sz="3277" spc="140" dirty="0">
                <a:solidFill>
                  <a:srgbClr val="000000"/>
                </a:solidFill>
                <a:latin typeface="Roboto Condensed" panose="02000000000000000000" pitchFamily="2" charset="0"/>
                <a:ea typeface="Roboto Condensed" panose="02000000000000000000" pitchFamily="2" charset="0"/>
                <a:cs typeface="Roboto Condensed" panose="02000000000000000000" pitchFamily="2" charset="0"/>
              </a:rPr>
              <a:t> pour confirmer le choix de k : Silhouette - </a:t>
            </a:r>
            <a:r>
              <a:rPr lang="en-US" sz="3277" spc="140" dirty="0" err="1">
                <a:solidFill>
                  <a:srgbClr val="000000"/>
                </a:solidFill>
                <a:latin typeface="Roboto Condensed" panose="02000000000000000000" pitchFamily="2" charset="0"/>
                <a:ea typeface="Roboto Condensed" panose="02000000000000000000" pitchFamily="2" charset="0"/>
                <a:cs typeface="Roboto Condensed" panose="02000000000000000000" pitchFamily="2" charset="0"/>
              </a:rPr>
              <a:t>Calinski</a:t>
            </a:r>
            <a:r>
              <a:rPr lang="en-US" sz="3277" spc="140" dirty="0">
                <a:solidFill>
                  <a:srgbClr val="000000"/>
                </a:solidFill>
                <a:latin typeface="Roboto Condensed" panose="02000000000000000000" pitchFamily="2" charset="0"/>
                <a:ea typeface="Roboto Condensed" panose="02000000000000000000" pitchFamily="2" charset="0"/>
                <a:cs typeface="Roboto Condensed" panose="02000000000000000000" pitchFamily="2" charset="0"/>
              </a:rPr>
              <a:t> </a:t>
            </a:r>
            <a:r>
              <a:rPr lang="en-US" sz="3277" spc="140" dirty="0" err="1">
                <a:solidFill>
                  <a:srgbClr val="000000"/>
                </a:solidFill>
                <a:latin typeface="Roboto Condensed" panose="02000000000000000000" pitchFamily="2" charset="0"/>
                <a:ea typeface="Roboto Condensed" panose="02000000000000000000" pitchFamily="2" charset="0"/>
                <a:cs typeface="Roboto Condensed" panose="02000000000000000000" pitchFamily="2" charset="0"/>
              </a:rPr>
              <a:t>Harabasz</a:t>
            </a:r>
            <a:r>
              <a:rPr lang="en-US" sz="3277" spc="140" dirty="0">
                <a:solidFill>
                  <a:srgbClr val="000000"/>
                </a:solidFill>
                <a:latin typeface="Roboto Condensed" panose="02000000000000000000" pitchFamily="2" charset="0"/>
                <a:ea typeface="Roboto Condensed" panose="02000000000000000000" pitchFamily="2" charset="0"/>
                <a:cs typeface="Roboto Condensed" panose="02000000000000000000" pitchFamily="2" charset="0"/>
              </a:rPr>
              <a:t> </a:t>
            </a:r>
          </a:p>
          <a:p>
            <a:pPr marL="914400" lvl="1" indent="-457200">
              <a:lnSpc>
                <a:spcPts val="3735"/>
              </a:lnSpc>
              <a:buFont typeface="Wingdings" panose="05000000000000000000" pitchFamily="2" charset="2"/>
              <a:buChar char="q"/>
            </a:pPr>
            <a:r>
              <a:rPr lang="en-US" sz="3277" spc="140" dirty="0" err="1">
                <a:solidFill>
                  <a:srgbClr val="000000"/>
                </a:solidFill>
                <a:latin typeface="Roboto Condensed" panose="02000000000000000000" pitchFamily="2" charset="0"/>
                <a:ea typeface="Roboto Condensed" panose="02000000000000000000" pitchFamily="2" charset="0"/>
                <a:cs typeface="Roboto Condensed" panose="02000000000000000000" pitchFamily="2" charset="0"/>
              </a:rPr>
              <a:t>Représentation</a:t>
            </a:r>
            <a:r>
              <a:rPr lang="en-US" sz="3277" spc="140" dirty="0">
                <a:solidFill>
                  <a:srgbClr val="000000"/>
                </a:solidFill>
                <a:latin typeface="Roboto Condensed" panose="02000000000000000000" pitchFamily="2" charset="0"/>
                <a:ea typeface="Roboto Condensed" panose="02000000000000000000" pitchFamily="2" charset="0"/>
                <a:cs typeface="Roboto Condensed" panose="02000000000000000000" pitchFamily="2" charset="0"/>
              </a:rPr>
              <a:t> </a:t>
            </a:r>
            <a:r>
              <a:rPr lang="en-US" sz="3277" spc="140" dirty="0" err="1">
                <a:solidFill>
                  <a:srgbClr val="000000"/>
                </a:solidFill>
                <a:latin typeface="Roboto Condensed" panose="02000000000000000000" pitchFamily="2" charset="0"/>
                <a:ea typeface="Roboto Condensed" panose="02000000000000000000" pitchFamily="2" charset="0"/>
                <a:cs typeface="Roboto Condensed" panose="02000000000000000000" pitchFamily="2" charset="0"/>
              </a:rPr>
              <a:t>en</a:t>
            </a:r>
            <a:r>
              <a:rPr lang="en-US" sz="3277" spc="140" dirty="0">
                <a:solidFill>
                  <a:srgbClr val="000000"/>
                </a:solidFill>
                <a:latin typeface="Roboto Condensed" panose="02000000000000000000" pitchFamily="2" charset="0"/>
                <a:ea typeface="Roboto Condensed" panose="02000000000000000000" pitchFamily="2" charset="0"/>
                <a:cs typeface="Roboto Condensed" panose="02000000000000000000" pitchFamily="2" charset="0"/>
              </a:rPr>
              <a:t> 2D des distances </a:t>
            </a:r>
            <a:r>
              <a:rPr lang="en-US" sz="3277" spc="140" dirty="0" err="1">
                <a:solidFill>
                  <a:srgbClr val="000000"/>
                </a:solidFill>
                <a:latin typeface="Roboto Condensed" panose="02000000000000000000" pitchFamily="2" charset="0"/>
                <a:ea typeface="Roboto Condensed" panose="02000000000000000000" pitchFamily="2" charset="0"/>
                <a:cs typeface="Roboto Condensed" panose="02000000000000000000" pitchFamily="2" charset="0"/>
              </a:rPr>
              <a:t>interClusters</a:t>
            </a:r>
            <a:r>
              <a:rPr lang="en-US" sz="3277" spc="140" dirty="0">
                <a:solidFill>
                  <a:srgbClr val="000000"/>
                </a:solidFill>
                <a:latin typeface="Roboto Condensed" panose="02000000000000000000" pitchFamily="2" charset="0"/>
                <a:ea typeface="Roboto Condensed" panose="02000000000000000000" pitchFamily="2" charset="0"/>
                <a:cs typeface="Roboto Condensed" panose="02000000000000000000" pitchFamily="2" charset="0"/>
              </a:rPr>
              <a:t> pour </a:t>
            </a:r>
            <a:r>
              <a:rPr lang="en-US" sz="3277" spc="140" dirty="0" err="1">
                <a:solidFill>
                  <a:srgbClr val="000000"/>
                </a:solidFill>
                <a:latin typeface="Roboto Condensed" panose="02000000000000000000" pitchFamily="2" charset="0"/>
                <a:ea typeface="Roboto Condensed" panose="02000000000000000000" pitchFamily="2" charset="0"/>
                <a:cs typeface="Roboto Condensed" panose="02000000000000000000" pitchFamily="2" charset="0"/>
              </a:rPr>
              <a:t>voir</a:t>
            </a:r>
            <a:r>
              <a:rPr lang="en-US" sz="3277" spc="140" dirty="0">
                <a:solidFill>
                  <a:srgbClr val="000000"/>
                </a:solidFill>
                <a:latin typeface="Roboto Condensed" panose="02000000000000000000" pitchFamily="2" charset="0"/>
                <a:ea typeface="Roboto Condensed" panose="02000000000000000000" pitchFamily="2" charset="0"/>
                <a:cs typeface="Roboto Condensed" panose="02000000000000000000" pitchFamily="2" charset="0"/>
              </a:rPr>
              <a:t> </a:t>
            </a:r>
            <a:r>
              <a:rPr lang="en-US" sz="3277" spc="140" dirty="0" err="1">
                <a:solidFill>
                  <a:srgbClr val="000000"/>
                </a:solidFill>
                <a:latin typeface="Roboto Condensed" panose="02000000000000000000" pitchFamily="2" charset="0"/>
                <a:ea typeface="Roboto Condensed" panose="02000000000000000000" pitchFamily="2" charset="0"/>
                <a:cs typeface="Roboto Condensed" panose="02000000000000000000" pitchFamily="2" charset="0"/>
              </a:rPr>
              <a:t>si</a:t>
            </a:r>
            <a:r>
              <a:rPr lang="en-US" sz="3277" spc="140" dirty="0">
                <a:solidFill>
                  <a:srgbClr val="000000"/>
                </a:solidFill>
                <a:latin typeface="Roboto Condensed" panose="02000000000000000000" pitchFamily="2" charset="0"/>
                <a:ea typeface="Roboto Condensed" panose="02000000000000000000" pitchFamily="2" charset="0"/>
                <a:cs typeface="Roboto Condensed" panose="02000000000000000000" pitchFamily="2" charset="0"/>
              </a:rPr>
              <a:t> le clustering </a:t>
            </a:r>
            <a:r>
              <a:rPr lang="en-US" sz="3277" spc="140" dirty="0" err="1">
                <a:solidFill>
                  <a:srgbClr val="000000"/>
                </a:solidFill>
                <a:latin typeface="Roboto Condensed" panose="02000000000000000000" pitchFamily="2" charset="0"/>
                <a:ea typeface="Roboto Condensed" panose="02000000000000000000" pitchFamily="2" charset="0"/>
                <a:cs typeface="Roboto Condensed" panose="02000000000000000000" pitchFamily="2" charset="0"/>
              </a:rPr>
              <a:t>est</a:t>
            </a:r>
            <a:r>
              <a:rPr lang="en-US" sz="3277" spc="140" dirty="0">
                <a:solidFill>
                  <a:srgbClr val="000000"/>
                </a:solidFill>
                <a:latin typeface="Roboto Condensed" panose="02000000000000000000" pitchFamily="2" charset="0"/>
                <a:ea typeface="Roboto Condensed" panose="02000000000000000000" pitchFamily="2" charset="0"/>
                <a:cs typeface="Roboto Condensed" panose="02000000000000000000" pitchFamily="2" charset="0"/>
              </a:rPr>
              <a:t> performant.</a:t>
            </a:r>
          </a:p>
          <a:p>
            <a:pPr marL="457200" indent="-457200">
              <a:lnSpc>
                <a:spcPts val="3735"/>
              </a:lnSpc>
              <a:buFont typeface="Wingdings" panose="05000000000000000000" pitchFamily="2" charset="2"/>
              <a:buChar char="q"/>
            </a:pPr>
            <a:r>
              <a:rPr lang="en-US" sz="3277" b="1" spc="140" dirty="0" err="1">
                <a:solidFill>
                  <a:srgbClr val="000000"/>
                </a:solidFill>
                <a:latin typeface="Roboto Condensed" panose="02000000000000000000" pitchFamily="2" charset="0"/>
                <a:ea typeface="Roboto Condensed" panose="02000000000000000000" pitchFamily="2" charset="0"/>
                <a:cs typeface="Roboto Condensed" panose="02000000000000000000" pitchFamily="2" charset="0"/>
              </a:rPr>
              <a:t>Etape</a:t>
            </a:r>
            <a:r>
              <a:rPr lang="en-US" sz="3277" b="1" spc="140" dirty="0">
                <a:solidFill>
                  <a:srgbClr val="000000"/>
                </a:solidFill>
                <a:latin typeface="Roboto Condensed" panose="02000000000000000000" pitchFamily="2" charset="0"/>
                <a:ea typeface="Roboto Condensed" panose="02000000000000000000" pitchFamily="2" charset="0"/>
                <a:cs typeface="Roboto Condensed" panose="02000000000000000000" pitchFamily="2" charset="0"/>
              </a:rPr>
              <a:t> 2 </a:t>
            </a:r>
            <a:r>
              <a:rPr lang="en-US" sz="3277" spc="140" dirty="0">
                <a:solidFill>
                  <a:srgbClr val="000000"/>
                </a:solidFill>
                <a:latin typeface="Roboto Condensed" panose="02000000000000000000" pitchFamily="2" charset="0"/>
                <a:ea typeface="Roboto Condensed" panose="02000000000000000000" pitchFamily="2" charset="0"/>
                <a:cs typeface="Roboto Condensed" panose="02000000000000000000" pitchFamily="2" charset="0"/>
              </a:rPr>
              <a:t>: </a:t>
            </a:r>
            <a:r>
              <a:rPr lang="en-US" sz="3277" spc="140" dirty="0" err="1">
                <a:solidFill>
                  <a:srgbClr val="000000"/>
                </a:solidFill>
                <a:latin typeface="Roboto Condensed" panose="02000000000000000000" pitchFamily="2" charset="0"/>
                <a:ea typeface="Roboto Condensed" panose="02000000000000000000" pitchFamily="2" charset="0"/>
                <a:cs typeface="Roboto Condensed" panose="02000000000000000000" pitchFamily="2" charset="0"/>
              </a:rPr>
              <a:t>Entrainement</a:t>
            </a:r>
            <a:r>
              <a:rPr lang="en-US" sz="3277" spc="140" dirty="0">
                <a:solidFill>
                  <a:srgbClr val="000000"/>
                </a:solidFill>
                <a:latin typeface="Roboto Condensed" panose="02000000000000000000" pitchFamily="2" charset="0"/>
                <a:ea typeface="Roboto Condensed" panose="02000000000000000000" pitchFamily="2" charset="0"/>
                <a:cs typeface="Roboto Condensed" panose="02000000000000000000" pitchFamily="2" charset="0"/>
              </a:rPr>
              <a:t> du </a:t>
            </a:r>
            <a:r>
              <a:rPr lang="en-US" sz="3277" spc="140" dirty="0" err="1">
                <a:solidFill>
                  <a:srgbClr val="000000"/>
                </a:solidFill>
                <a:latin typeface="Roboto Condensed" panose="02000000000000000000" pitchFamily="2" charset="0"/>
                <a:ea typeface="Roboto Condensed" panose="02000000000000000000" pitchFamily="2" charset="0"/>
                <a:cs typeface="Roboto Condensed" panose="02000000000000000000" pitchFamily="2" charset="0"/>
              </a:rPr>
              <a:t>modèle</a:t>
            </a:r>
            <a:r>
              <a:rPr lang="en-US" sz="3277" spc="140" dirty="0">
                <a:solidFill>
                  <a:srgbClr val="000000"/>
                </a:solidFill>
                <a:latin typeface="Roboto Condensed" panose="02000000000000000000" pitchFamily="2" charset="0"/>
                <a:ea typeface="Roboto Condensed" panose="02000000000000000000" pitchFamily="2" charset="0"/>
                <a:cs typeface="Roboto Condensed" panose="02000000000000000000" pitchFamily="2" charset="0"/>
              </a:rPr>
              <a:t> </a:t>
            </a:r>
            <a:r>
              <a:rPr lang="en-US" sz="3277" spc="140" dirty="0" err="1">
                <a:solidFill>
                  <a:srgbClr val="000000"/>
                </a:solidFill>
                <a:latin typeface="Roboto Condensed" panose="02000000000000000000" pitchFamily="2" charset="0"/>
                <a:ea typeface="Roboto Condensed" panose="02000000000000000000" pitchFamily="2" charset="0"/>
                <a:cs typeface="Roboto Condensed" panose="02000000000000000000" pitchFamily="2" charset="0"/>
              </a:rPr>
              <a:t>Kmeans</a:t>
            </a:r>
            <a:r>
              <a:rPr lang="en-US" sz="3277" spc="140" dirty="0">
                <a:solidFill>
                  <a:srgbClr val="000000"/>
                </a:solidFill>
                <a:latin typeface="Roboto Condensed" panose="02000000000000000000" pitchFamily="2" charset="0"/>
                <a:ea typeface="Roboto Condensed" panose="02000000000000000000" pitchFamily="2" charset="0"/>
                <a:cs typeface="Roboto Condensed" panose="02000000000000000000" pitchFamily="2" charset="0"/>
              </a:rPr>
              <a:t> avec K optimal </a:t>
            </a:r>
            <a:r>
              <a:rPr lang="en-US" sz="3277" spc="140" dirty="0" err="1">
                <a:solidFill>
                  <a:srgbClr val="000000"/>
                </a:solidFill>
                <a:latin typeface="Roboto Condensed" panose="02000000000000000000" pitchFamily="2" charset="0"/>
                <a:ea typeface="Roboto Condensed" panose="02000000000000000000" pitchFamily="2" charset="0"/>
                <a:cs typeface="Roboto Condensed" panose="02000000000000000000" pitchFamily="2" charset="0"/>
              </a:rPr>
              <a:t>retenu</a:t>
            </a:r>
            <a:r>
              <a:rPr lang="en-US" sz="3277" spc="140" dirty="0">
                <a:solidFill>
                  <a:srgbClr val="000000"/>
                </a:solidFill>
                <a:latin typeface="Roboto Condensed" panose="02000000000000000000" pitchFamily="2" charset="0"/>
                <a:ea typeface="Roboto Condensed" panose="02000000000000000000" pitchFamily="2" charset="0"/>
                <a:cs typeface="Roboto Condensed" panose="02000000000000000000" pitchFamily="2" charset="0"/>
              </a:rPr>
              <a:t>.</a:t>
            </a:r>
          </a:p>
          <a:p>
            <a:pPr marL="457200" indent="-457200">
              <a:lnSpc>
                <a:spcPts val="3735"/>
              </a:lnSpc>
              <a:buFont typeface="Wingdings" panose="05000000000000000000" pitchFamily="2" charset="2"/>
              <a:buChar char="q"/>
            </a:pPr>
            <a:r>
              <a:rPr lang="en-US" sz="3277" b="1" spc="140" dirty="0" err="1">
                <a:solidFill>
                  <a:srgbClr val="000000"/>
                </a:solidFill>
                <a:latin typeface="Roboto Condensed" panose="02000000000000000000" pitchFamily="2" charset="0"/>
                <a:ea typeface="Roboto Condensed" panose="02000000000000000000" pitchFamily="2" charset="0"/>
                <a:cs typeface="Roboto Condensed" panose="02000000000000000000" pitchFamily="2" charset="0"/>
              </a:rPr>
              <a:t>Etape</a:t>
            </a:r>
            <a:r>
              <a:rPr lang="en-US" sz="3277" b="1" spc="140" dirty="0">
                <a:solidFill>
                  <a:srgbClr val="000000"/>
                </a:solidFill>
                <a:latin typeface="Roboto Condensed" panose="02000000000000000000" pitchFamily="2" charset="0"/>
                <a:ea typeface="Roboto Condensed" panose="02000000000000000000" pitchFamily="2" charset="0"/>
                <a:cs typeface="Roboto Condensed" panose="02000000000000000000" pitchFamily="2" charset="0"/>
              </a:rPr>
              <a:t> 3 </a:t>
            </a:r>
            <a:r>
              <a:rPr lang="en-US" sz="3277" spc="140" dirty="0">
                <a:solidFill>
                  <a:srgbClr val="000000"/>
                </a:solidFill>
                <a:latin typeface="Roboto Condensed" panose="02000000000000000000" pitchFamily="2" charset="0"/>
                <a:ea typeface="Roboto Condensed" panose="02000000000000000000" pitchFamily="2" charset="0"/>
                <a:cs typeface="Roboto Condensed" panose="02000000000000000000" pitchFamily="2" charset="0"/>
              </a:rPr>
              <a:t>: </a:t>
            </a:r>
            <a:r>
              <a:rPr lang="en-US" sz="3277" spc="140" dirty="0" err="1">
                <a:solidFill>
                  <a:srgbClr val="000000"/>
                </a:solidFill>
                <a:latin typeface="Roboto Condensed" panose="02000000000000000000" pitchFamily="2" charset="0"/>
                <a:ea typeface="Roboto Condensed" panose="02000000000000000000" pitchFamily="2" charset="0"/>
                <a:cs typeface="Roboto Condensed" panose="02000000000000000000" pitchFamily="2" charset="0"/>
              </a:rPr>
              <a:t>Entrainement</a:t>
            </a:r>
            <a:r>
              <a:rPr lang="en-US" sz="3277" spc="140" dirty="0">
                <a:solidFill>
                  <a:srgbClr val="000000"/>
                </a:solidFill>
                <a:latin typeface="Roboto Condensed" panose="02000000000000000000" pitchFamily="2" charset="0"/>
                <a:ea typeface="Roboto Condensed" panose="02000000000000000000" pitchFamily="2" charset="0"/>
                <a:cs typeface="Roboto Condensed" panose="02000000000000000000" pitchFamily="2" charset="0"/>
              </a:rPr>
              <a:t> d’un 2e </a:t>
            </a:r>
            <a:r>
              <a:rPr lang="en-US" sz="3277" spc="140" dirty="0" err="1">
                <a:solidFill>
                  <a:srgbClr val="000000"/>
                </a:solidFill>
                <a:latin typeface="Roboto Condensed" panose="02000000000000000000" pitchFamily="2" charset="0"/>
                <a:ea typeface="Roboto Condensed" panose="02000000000000000000" pitchFamily="2" charset="0"/>
                <a:cs typeface="Roboto Condensed" panose="02000000000000000000" pitchFamily="2" charset="0"/>
              </a:rPr>
              <a:t>modèle</a:t>
            </a:r>
            <a:r>
              <a:rPr lang="en-US" sz="3277" spc="140" dirty="0">
                <a:solidFill>
                  <a:srgbClr val="000000"/>
                </a:solidFill>
                <a:latin typeface="Roboto Condensed" panose="02000000000000000000" pitchFamily="2" charset="0"/>
                <a:ea typeface="Roboto Condensed" panose="02000000000000000000" pitchFamily="2" charset="0"/>
                <a:cs typeface="Roboto Condensed" panose="02000000000000000000" pitchFamily="2" charset="0"/>
              </a:rPr>
              <a:t> ne </a:t>
            </a:r>
            <a:r>
              <a:rPr lang="en-US" sz="3277" spc="140" dirty="0" err="1">
                <a:solidFill>
                  <a:srgbClr val="000000"/>
                </a:solidFill>
                <a:latin typeface="Roboto Condensed" panose="02000000000000000000" pitchFamily="2" charset="0"/>
                <a:ea typeface="Roboto Condensed" panose="02000000000000000000" pitchFamily="2" charset="0"/>
                <a:cs typeface="Roboto Condensed" panose="02000000000000000000" pitchFamily="2" charset="0"/>
              </a:rPr>
              <a:t>prenant</a:t>
            </a:r>
            <a:r>
              <a:rPr lang="en-US" sz="3277" spc="140" dirty="0">
                <a:solidFill>
                  <a:srgbClr val="000000"/>
                </a:solidFill>
                <a:latin typeface="Roboto Condensed" panose="02000000000000000000" pitchFamily="2" charset="0"/>
                <a:ea typeface="Roboto Condensed" panose="02000000000000000000" pitchFamily="2" charset="0"/>
                <a:cs typeface="Roboto Condensed" panose="02000000000000000000" pitchFamily="2" charset="0"/>
              </a:rPr>
              <a:t> pas </a:t>
            </a:r>
            <a:r>
              <a:rPr lang="en-US" sz="3277" spc="140" dirty="0" err="1">
                <a:solidFill>
                  <a:srgbClr val="000000"/>
                </a:solidFill>
                <a:latin typeface="Roboto Condensed" panose="02000000000000000000" pitchFamily="2" charset="0"/>
                <a:ea typeface="Roboto Condensed" panose="02000000000000000000" pitchFamily="2" charset="0"/>
                <a:cs typeface="Roboto Condensed" panose="02000000000000000000" pitchFamily="2" charset="0"/>
              </a:rPr>
              <a:t>en</a:t>
            </a:r>
            <a:r>
              <a:rPr lang="en-US" sz="3277" spc="140" dirty="0">
                <a:solidFill>
                  <a:srgbClr val="000000"/>
                </a:solidFill>
                <a:latin typeface="Roboto Condensed" panose="02000000000000000000" pitchFamily="2" charset="0"/>
                <a:ea typeface="Roboto Condensed" panose="02000000000000000000" pitchFamily="2" charset="0"/>
                <a:cs typeface="Roboto Condensed" panose="02000000000000000000" pitchFamily="2" charset="0"/>
              </a:rPr>
              <a:t> </a:t>
            </a:r>
            <a:r>
              <a:rPr lang="en-US" sz="3277" spc="140" dirty="0" err="1">
                <a:solidFill>
                  <a:srgbClr val="000000"/>
                </a:solidFill>
                <a:latin typeface="Roboto Condensed" panose="02000000000000000000" pitchFamily="2" charset="0"/>
                <a:ea typeface="Roboto Condensed" panose="02000000000000000000" pitchFamily="2" charset="0"/>
                <a:cs typeface="Roboto Condensed" panose="02000000000000000000" pitchFamily="2" charset="0"/>
              </a:rPr>
              <a:t>compte</a:t>
            </a:r>
            <a:r>
              <a:rPr lang="en-US" sz="3277" spc="140" dirty="0">
                <a:solidFill>
                  <a:srgbClr val="000000"/>
                </a:solidFill>
                <a:latin typeface="Roboto Condensed" panose="02000000000000000000" pitchFamily="2" charset="0"/>
                <a:ea typeface="Roboto Condensed" panose="02000000000000000000" pitchFamily="2" charset="0"/>
                <a:cs typeface="Roboto Condensed" panose="02000000000000000000" pitchFamily="2" charset="0"/>
              </a:rPr>
              <a:t> les categories des </a:t>
            </a:r>
            <a:r>
              <a:rPr lang="en-US" sz="3277" spc="140" dirty="0" err="1">
                <a:solidFill>
                  <a:srgbClr val="000000"/>
                </a:solidFill>
                <a:latin typeface="Roboto Condensed" panose="02000000000000000000" pitchFamily="2" charset="0"/>
                <a:ea typeface="Roboto Condensed" panose="02000000000000000000" pitchFamily="2" charset="0"/>
                <a:cs typeface="Roboto Condensed" panose="02000000000000000000" pitchFamily="2" charset="0"/>
              </a:rPr>
              <a:t>produits</a:t>
            </a:r>
            <a:endParaRPr lang="en-US" sz="3277" spc="140" dirty="0">
              <a:solidFill>
                <a:srgbClr val="000000"/>
              </a:solidFill>
              <a:latin typeface="Roboto Condensed" panose="02000000000000000000" pitchFamily="2" charset="0"/>
              <a:ea typeface="Roboto Condensed" panose="02000000000000000000" pitchFamily="2" charset="0"/>
              <a:cs typeface="Roboto Condensed" panose="02000000000000000000" pitchFamily="2" charset="0"/>
            </a:endParaRPr>
          </a:p>
          <a:p>
            <a:pPr marL="457200" indent="-457200">
              <a:lnSpc>
                <a:spcPts val="3735"/>
              </a:lnSpc>
              <a:buFont typeface="Wingdings" panose="05000000000000000000" pitchFamily="2" charset="2"/>
              <a:buChar char="q"/>
            </a:pPr>
            <a:r>
              <a:rPr lang="en-US" sz="3277" b="1" spc="140" dirty="0" err="1">
                <a:solidFill>
                  <a:srgbClr val="000000"/>
                </a:solidFill>
                <a:latin typeface="Roboto Condensed" panose="02000000000000000000" pitchFamily="2" charset="0"/>
                <a:ea typeface="Roboto Condensed" panose="02000000000000000000" pitchFamily="2" charset="0"/>
                <a:cs typeface="Roboto Condensed" panose="02000000000000000000" pitchFamily="2" charset="0"/>
              </a:rPr>
              <a:t>Etape</a:t>
            </a:r>
            <a:r>
              <a:rPr lang="en-US" sz="3277" b="1" spc="140" dirty="0">
                <a:solidFill>
                  <a:srgbClr val="000000"/>
                </a:solidFill>
                <a:latin typeface="Roboto Condensed" panose="02000000000000000000" pitchFamily="2" charset="0"/>
                <a:ea typeface="Roboto Condensed" panose="02000000000000000000" pitchFamily="2" charset="0"/>
                <a:cs typeface="Roboto Condensed" panose="02000000000000000000" pitchFamily="2" charset="0"/>
              </a:rPr>
              <a:t> 4 </a:t>
            </a:r>
            <a:r>
              <a:rPr lang="en-US" sz="3277" spc="140" dirty="0">
                <a:solidFill>
                  <a:srgbClr val="000000"/>
                </a:solidFill>
                <a:latin typeface="Roboto Condensed" panose="02000000000000000000" pitchFamily="2" charset="0"/>
                <a:ea typeface="Roboto Condensed" panose="02000000000000000000" pitchFamily="2" charset="0"/>
                <a:cs typeface="Roboto Condensed" panose="02000000000000000000" pitchFamily="2" charset="0"/>
              </a:rPr>
              <a:t>: </a:t>
            </a:r>
            <a:r>
              <a:rPr lang="en-US" sz="3277" spc="140" dirty="0" err="1">
                <a:solidFill>
                  <a:srgbClr val="000000"/>
                </a:solidFill>
                <a:latin typeface="Roboto Condensed" panose="02000000000000000000" pitchFamily="2" charset="0"/>
                <a:ea typeface="Roboto Condensed" panose="02000000000000000000" pitchFamily="2" charset="0"/>
                <a:cs typeface="Roboto Condensed" panose="02000000000000000000" pitchFamily="2" charset="0"/>
              </a:rPr>
              <a:t>Vérification</a:t>
            </a:r>
            <a:r>
              <a:rPr lang="en-US" sz="3277" spc="140" dirty="0">
                <a:solidFill>
                  <a:srgbClr val="000000"/>
                </a:solidFill>
                <a:latin typeface="Roboto Condensed" panose="02000000000000000000" pitchFamily="2" charset="0"/>
                <a:ea typeface="Roboto Condensed" panose="02000000000000000000" pitchFamily="2" charset="0"/>
                <a:cs typeface="Roboto Condensed" panose="02000000000000000000" pitchFamily="2" charset="0"/>
              </a:rPr>
              <a:t> de la </a:t>
            </a:r>
            <a:r>
              <a:rPr lang="en-US" sz="3277" spc="140" dirty="0" err="1">
                <a:solidFill>
                  <a:srgbClr val="000000"/>
                </a:solidFill>
                <a:latin typeface="Roboto Condensed" panose="02000000000000000000" pitchFamily="2" charset="0"/>
                <a:ea typeface="Roboto Condensed" panose="02000000000000000000" pitchFamily="2" charset="0"/>
                <a:cs typeface="Roboto Condensed" panose="02000000000000000000" pitchFamily="2" charset="0"/>
              </a:rPr>
              <a:t>stabilité</a:t>
            </a:r>
            <a:r>
              <a:rPr lang="en-US" sz="3277" spc="140" dirty="0">
                <a:solidFill>
                  <a:srgbClr val="000000"/>
                </a:solidFill>
                <a:latin typeface="Roboto Condensed" panose="02000000000000000000" pitchFamily="2" charset="0"/>
                <a:ea typeface="Roboto Condensed" panose="02000000000000000000" pitchFamily="2" charset="0"/>
                <a:cs typeface="Roboto Condensed" panose="02000000000000000000" pitchFamily="2" charset="0"/>
              </a:rPr>
              <a:t> à </a:t>
            </a:r>
            <a:r>
              <a:rPr lang="en-US" sz="3277" spc="140" dirty="0" err="1">
                <a:solidFill>
                  <a:srgbClr val="000000"/>
                </a:solidFill>
                <a:latin typeface="Roboto Condensed" panose="02000000000000000000" pitchFamily="2" charset="0"/>
                <a:ea typeface="Roboto Condensed" panose="02000000000000000000" pitchFamily="2" charset="0"/>
                <a:cs typeface="Roboto Condensed" panose="02000000000000000000" pitchFamily="2" charset="0"/>
              </a:rPr>
              <a:t>l’initialisation</a:t>
            </a:r>
            <a:r>
              <a:rPr lang="en-US" sz="3277" spc="140" dirty="0">
                <a:solidFill>
                  <a:srgbClr val="000000"/>
                </a:solidFill>
                <a:latin typeface="Roboto Condensed" panose="02000000000000000000" pitchFamily="2" charset="0"/>
                <a:ea typeface="Roboto Condensed" panose="02000000000000000000" pitchFamily="2" charset="0"/>
                <a:cs typeface="Roboto Condensed" panose="02000000000000000000" pitchFamily="2" charset="0"/>
              </a:rPr>
              <a:t> des </a:t>
            </a:r>
            <a:r>
              <a:rPr lang="en-US" sz="3277" spc="140" dirty="0" err="1">
                <a:solidFill>
                  <a:srgbClr val="000000"/>
                </a:solidFill>
                <a:latin typeface="Roboto Condensed" panose="02000000000000000000" pitchFamily="2" charset="0"/>
                <a:ea typeface="Roboto Condensed" panose="02000000000000000000" pitchFamily="2" charset="0"/>
                <a:cs typeface="Roboto Condensed" panose="02000000000000000000" pitchFamily="2" charset="0"/>
              </a:rPr>
              <a:t>centroïdes</a:t>
            </a:r>
            <a:endParaRPr lang="en-US" sz="3277" spc="140" dirty="0">
              <a:solidFill>
                <a:srgbClr val="000000"/>
              </a:solidFill>
              <a:latin typeface="Roboto Condensed" panose="02000000000000000000" pitchFamily="2" charset="0"/>
              <a:ea typeface="Roboto Condensed" panose="02000000000000000000" pitchFamily="2" charset="0"/>
              <a:cs typeface="Roboto Condensed" panose="02000000000000000000" pitchFamily="2" charset="0"/>
            </a:endParaRPr>
          </a:p>
        </p:txBody>
      </p:sp>
      <p:cxnSp>
        <p:nvCxnSpPr>
          <p:cNvPr id="19" name="Connecteur droit 18">
            <a:extLst>
              <a:ext uri="{FF2B5EF4-FFF2-40B4-BE49-F238E27FC236}">
                <a16:creationId xmlns:a16="http://schemas.microsoft.com/office/drawing/2014/main" id="{1BAE2D11-2712-33B0-A81F-2B7F93E9631C}"/>
              </a:ext>
            </a:extLst>
          </p:cNvPr>
          <p:cNvCxnSpPr/>
          <p:nvPr/>
        </p:nvCxnSpPr>
        <p:spPr>
          <a:xfrm>
            <a:off x="0" y="4648538"/>
            <a:ext cx="11052000"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20" name="TextBox 8">
            <a:extLst>
              <a:ext uri="{FF2B5EF4-FFF2-40B4-BE49-F238E27FC236}">
                <a16:creationId xmlns:a16="http://schemas.microsoft.com/office/drawing/2014/main" id="{3CE93C82-120C-C100-CA67-D0CFE4BD7B48}"/>
              </a:ext>
            </a:extLst>
          </p:cNvPr>
          <p:cNvSpPr txBox="1"/>
          <p:nvPr/>
        </p:nvSpPr>
        <p:spPr>
          <a:xfrm>
            <a:off x="-34459" y="3725485"/>
            <a:ext cx="10896600" cy="859210"/>
          </a:xfrm>
          <a:prstGeom prst="rect">
            <a:avLst/>
          </a:prstGeom>
        </p:spPr>
        <p:txBody>
          <a:bodyPr wrap="square" lIns="0" tIns="0" rIns="0" bIns="0" rtlCol="0" anchor="t">
            <a:spAutoFit/>
          </a:bodyPr>
          <a:lstStyle/>
          <a:p>
            <a:pPr algn="ctr">
              <a:lnSpc>
                <a:spcPts val="6651"/>
              </a:lnSpc>
            </a:pPr>
            <a:r>
              <a:rPr lang="en-US" sz="6047" dirty="0">
                <a:solidFill>
                  <a:srgbClr val="064663"/>
                </a:solidFill>
                <a:latin typeface="Roboto Condensed" panose="02000000000000000000" pitchFamily="2" charset="0"/>
                <a:ea typeface="Roboto Condensed" panose="02000000000000000000" pitchFamily="2" charset="0"/>
                <a:cs typeface="Roboto Condensed" panose="02000000000000000000" pitchFamily="2" charset="0"/>
              </a:rPr>
              <a:t>Presentation des </a:t>
            </a:r>
            <a:r>
              <a:rPr lang="en-US" sz="6047" dirty="0" err="1">
                <a:solidFill>
                  <a:srgbClr val="064663"/>
                </a:solidFill>
                <a:latin typeface="Roboto Condensed" panose="02000000000000000000" pitchFamily="2" charset="0"/>
                <a:ea typeface="Roboto Condensed" panose="02000000000000000000" pitchFamily="2" charset="0"/>
                <a:cs typeface="Roboto Condensed" panose="02000000000000000000" pitchFamily="2" charset="0"/>
              </a:rPr>
              <a:t>algorithmes</a:t>
            </a:r>
            <a:endParaRPr lang="en-US" sz="6047" dirty="0">
              <a:solidFill>
                <a:srgbClr val="064663"/>
              </a:solidFill>
              <a:latin typeface="Roboto Condensed" panose="02000000000000000000" pitchFamily="2" charset="0"/>
              <a:ea typeface="Roboto Condensed" panose="02000000000000000000" pitchFamily="2" charset="0"/>
              <a:cs typeface="Roboto Condensed" panose="02000000000000000000" pitchFamily="2"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p:nvPr/>
        </p:nvSpPr>
        <p:spPr>
          <a:xfrm>
            <a:off x="-34459" y="0"/>
            <a:ext cx="4710902" cy="2355451"/>
          </a:xfrm>
          <a:custGeom>
            <a:avLst/>
            <a:gdLst/>
            <a:ahLst/>
            <a:cxnLst/>
            <a:rect l="l" t="t" r="r" b="b"/>
            <a:pathLst>
              <a:path w="4710902" h="2355451">
                <a:moveTo>
                  <a:pt x="0" y="0"/>
                </a:moveTo>
                <a:lnTo>
                  <a:pt x="4710902" y="0"/>
                </a:lnTo>
                <a:lnTo>
                  <a:pt x="4710902" y="2355451"/>
                </a:lnTo>
                <a:lnTo>
                  <a:pt x="0" y="235545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fr-FR" dirty="0"/>
          </a:p>
        </p:txBody>
      </p:sp>
      <p:sp>
        <p:nvSpPr>
          <p:cNvPr id="7" name="TextBox 7"/>
          <p:cNvSpPr txBox="1"/>
          <p:nvPr/>
        </p:nvSpPr>
        <p:spPr>
          <a:xfrm rot="-5400000">
            <a:off x="15456546" y="2086969"/>
            <a:ext cx="4790277" cy="871711"/>
          </a:xfrm>
          <a:prstGeom prst="rect">
            <a:avLst/>
          </a:prstGeom>
        </p:spPr>
        <p:txBody>
          <a:bodyPr lIns="0" tIns="0" rIns="0" bIns="0" rtlCol="0" anchor="t">
            <a:spAutoFit/>
          </a:bodyPr>
          <a:lstStyle/>
          <a:p>
            <a:pPr algn="ctr">
              <a:lnSpc>
                <a:spcPts val="6651"/>
              </a:lnSpc>
            </a:pPr>
            <a:r>
              <a:rPr lang="en-US" sz="6047">
                <a:solidFill>
                  <a:srgbClr val="FFFFFF"/>
                </a:solidFill>
                <a:latin typeface="Bobby Jones"/>
              </a:rPr>
              <a:t>DATA</a:t>
            </a:r>
          </a:p>
        </p:txBody>
      </p:sp>
      <p:sp>
        <p:nvSpPr>
          <p:cNvPr id="18" name="TextBox 28">
            <a:extLst>
              <a:ext uri="{FF2B5EF4-FFF2-40B4-BE49-F238E27FC236}">
                <a16:creationId xmlns:a16="http://schemas.microsoft.com/office/drawing/2014/main" id="{9C15461F-A35B-A381-AC71-2F196668DED4}"/>
              </a:ext>
            </a:extLst>
          </p:cNvPr>
          <p:cNvSpPr txBox="1"/>
          <p:nvPr/>
        </p:nvSpPr>
        <p:spPr>
          <a:xfrm>
            <a:off x="4676443" y="1177725"/>
            <a:ext cx="13154357" cy="3321422"/>
          </a:xfrm>
          <a:prstGeom prst="rect">
            <a:avLst/>
          </a:prstGeom>
        </p:spPr>
        <p:txBody>
          <a:bodyPr wrap="square" lIns="0" tIns="0" rIns="0" bIns="0" rtlCol="0" anchor="t">
            <a:spAutoFit/>
          </a:bodyPr>
          <a:lstStyle/>
          <a:p>
            <a:pPr algn="l">
              <a:lnSpc>
                <a:spcPts val="3735"/>
              </a:lnSpc>
            </a:pPr>
            <a:r>
              <a:rPr lang="en-US" sz="3277" b="1" spc="140" dirty="0">
                <a:solidFill>
                  <a:srgbClr val="000000"/>
                </a:solidFill>
                <a:latin typeface="Roboto Condensed" panose="02000000000000000000" pitchFamily="2" charset="0"/>
                <a:ea typeface="Roboto Condensed" panose="02000000000000000000" pitchFamily="2" charset="0"/>
                <a:cs typeface="Roboto Condensed" panose="02000000000000000000" pitchFamily="2" charset="0"/>
              </a:rPr>
              <a:t>Algorithme 2 : Reduction de dimensions ACP</a:t>
            </a:r>
          </a:p>
          <a:p>
            <a:pPr marL="457200" indent="-457200" algn="l">
              <a:lnSpc>
                <a:spcPts val="3735"/>
              </a:lnSpc>
              <a:buFont typeface="Wingdings" panose="05000000000000000000" pitchFamily="2" charset="2"/>
              <a:buChar char="q"/>
            </a:pPr>
            <a:r>
              <a:rPr lang="en-US" sz="3277" b="1" spc="140" dirty="0" err="1">
                <a:solidFill>
                  <a:srgbClr val="000000"/>
                </a:solidFill>
                <a:latin typeface="Roboto Condensed" panose="02000000000000000000" pitchFamily="2" charset="0"/>
                <a:ea typeface="Roboto Condensed" panose="02000000000000000000" pitchFamily="2" charset="0"/>
                <a:cs typeface="Roboto Condensed" panose="02000000000000000000" pitchFamily="2" charset="0"/>
              </a:rPr>
              <a:t>Etape</a:t>
            </a:r>
            <a:r>
              <a:rPr lang="en-US" sz="3277" b="1" spc="140" dirty="0">
                <a:solidFill>
                  <a:srgbClr val="000000"/>
                </a:solidFill>
                <a:latin typeface="Roboto Condensed" panose="02000000000000000000" pitchFamily="2" charset="0"/>
                <a:ea typeface="Roboto Condensed" panose="02000000000000000000" pitchFamily="2" charset="0"/>
                <a:cs typeface="Roboto Condensed" panose="02000000000000000000" pitchFamily="2" charset="0"/>
              </a:rPr>
              <a:t> 1 </a:t>
            </a:r>
            <a:r>
              <a:rPr lang="en-US" sz="3277" spc="140" dirty="0">
                <a:solidFill>
                  <a:srgbClr val="000000"/>
                </a:solidFill>
                <a:latin typeface="Roboto Condensed" panose="02000000000000000000" pitchFamily="2" charset="0"/>
                <a:ea typeface="Roboto Condensed" panose="02000000000000000000" pitchFamily="2" charset="0"/>
                <a:cs typeface="Roboto Condensed" panose="02000000000000000000" pitchFamily="2" charset="0"/>
              </a:rPr>
              <a:t>:</a:t>
            </a:r>
            <a:r>
              <a:rPr lang="en-US" sz="3277" spc="140" dirty="0" err="1">
                <a:solidFill>
                  <a:srgbClr val="000000"/>
                </a:solidFill>
                <a:latin typeface="Roboto Condensed" panose="02000000000000000000" pitchFamily="2" charset="0"/>
                <a:ea typeface="Roboto Condensed" panose="02000000000000000000" pitchFamily="2" charset="0"/>
                <a:cs typeface="Roboto Condensed" panose="02000000000000000000" pitchFamily="2" charset="0"/>
              </a:rPr>
              <a:t>Détermination</a:t>
            </a:r>
            <a:r>
              <a:rPr lang="en-US" sz="3277" spc="140" dirty="0">
                <a:solidFill>
                  <a:srgbClr val="000000"/>
                </a:solidFill>
                <a:latin typeface="Roboto Condensed" panose="02000000000000000000" pitchFamily="2" charset="0"/>
                <a:ea typeface="Roboto Condensed" panose="02000000000000000000" pitchFamily="2" charset="0"/>
                <a:cs typeface="Roboto Condensed" panose="02000000000000000000" pitchFamily="2" charset="0"/>
              </a:rPr>
              <a:t> du </a:t>
            </a:r>
            <a:r>
              <a:rPr lang="en-US" sz="3277" spc="140" dirty="0" err="1">
                <a:solidFill>
                  <a:srgbClr val="000000"/>
                </a:solidFill>
                <a:latin typeface="Roboto Condensed" panose="02000000000000000000" pitchFamily="2" charset="0"/>
                <a:ea typeface="Roboto Condensed" panose="02000000000000000000" pitchFamily="2" charset="0"/>
                <a:cs typeface="Roboto Condensed" panose="02000000000000000000" pitchFamily="2" charset="0"/>
              </a:rPr>
              <a:t>nombre</a:t>
            </a:r>
            <a:r>
              <a:rPr lang="en-US" sz="3277" spc="140" dirty="0">
                <a:solidFill>
                  <a:srgbClr val="000000"/>
                </a:solidFill>
                <a:latin typeface="Roboto Condensed" panose="02000000000000000000" pitchFamily="2" charset="0"/>
                <a:ea typeface="Roboto Condensed" panose="02000000000000000000" pitchFamily="2" charset="0"/>
                <a:cs typeface="Roboto Condensed" panose="02000000000000000000" pitchFamily="2" charset="0"/>
              </a:rPr>
              <a:t> </a:t>
            </a:r>
            <a:r>
              <a:rPr lang="en-US" sz="3277" spc="140" dirty="0" err="1">
                <a:solidFill>
                  <a:srgbClr val="000000"/>
                </a:solidFill>
                <a:latin typeface="Roboto Condensed" panose="02000000000000000000" pitchFamily="2" charset="0"/>
                <a:ea typeface="Roboto Condensed" panose="02000000000000000000" pitchFamily="2" charset="0"/>
                <a:cs typeface="Roboto Condensed" panose="02000000000000000000" pitchFamily="2" charset="0"/>
              </a:rPr>
              <a:t>d’axes</a:t>
            </a:r>
            <a:r>
              <a:rPr lang="en-US" sz="3277" spc="140" dirty="0">
                <a:solidFill>
                  <a:srgbClr val="000000"/>
                </a:solidFill>
                <a:latin typeface="Roboto Condensed" panose="02000000000000000000" pitchFamily="2" charset="0"/>
                <a:ea typeface="Roboto Condensed" panose="02000000000000000000" pitchFamily="2" charset="0"/>
                <a:cs typeface="Roboto Condensed" panose="02000000000000000000" pitchFamily="2" charset="0"/>
              </a:rPr>
              <a:t> à </a:t>
            </a:r>
            <a:r>
              <a:rPr lang="en-US" sz="3277" spc="140" dirty="0" err="1">
                <a:solidFill>
                  <a:srgbClr val="000000"/>
                </a:solidFill>
                <a:latin typeface="Roboto Condensed" panose="02000000000000000000" pitchFamily="2" charset="0"/>
                <a:ea typeface="Roboto Condensed" panose="02000000000000000000" pitchFamily="2" charset="0"/>
                <a:cs typeface="Roboto Condensed" panose="02000000000000000000" pitchFamily="2" charset="0"/>
              </a:rPr>
              <a:t>retenir</a:t>
            </a:r>
            <a:endParaRPr lang="en-US" sz="3277" spc="140" dirty="0">
              <a:solidFill>
                <a:srgbClr val="000000"/>
              </a:solidFill>
              <a:latin typeface="Roboto Condensed" panose="02000000000000000000" pitchFamily="2" charset="0"/>
              <a:ea typeface="Roboto Condensed" panose="02000000000000000000" pitchFamily="2" charset="0"/>
              <a:cs typeface="Roboto Condensed" panose="02000000000000000000" pitchFamily="2" charset="0"/>
            </a:endParaRPr>
          </a:p>
          <a:p>
            <a:pPr marL="457200" indent="-457200">
              <a:lnSpc>
                <a:spcPts val="3735"/>
              </a:lnSpc>
              <a:buFont typeface="Wingdings" panose="05000000000000000000" pitchFamily="2" charset="2"/>
              <a:buChar char="q"/>
            </a:pPr>
            <a:r>
              <a:rPr lang="en-US" sz="3277" b="1" spc="140" dirty="0" err="1">
                <a:solidFill>
                  <a:srgbClr val="000000"/>
                </a:solidFill>
                <a:latin typeface="Roboto Condensed" panose="02000000000000000000" pitchFamily="2" charset="0"/>
                <a:ea typeface="Roboto Condensed" panose="02000000000000000000" pitchFamily="2" charset="0"/>
                <a:cs typeface="Roboto Condensed" panose="02000000000000000000" pitchFamily="2" charset="0"/>
              </a:rPr>
              <a:t>Etape</a:t>
            </a:r>
            <a:r>
              <a:rPr lang="en-US" sz="3277" b="1" spc="140" dirty="0">
                <a:solidFill>
                  <a:srgbClr val="000000"/>
                </a:solidFill>
                <a:latin typeface="Roboto Condensed" panose="02000000000000000000" pitchFamily="2" charset="0"/>
                <a:ea typeface="Roboto Condensed" panose="02000000000000000000" pitchFamily="2" charset="0"/>
                <a:cs typeface="Roboto Condensed" panose="02000000000000000000" pitchFamily="2" charset="0"/>
              </a:rPr>
              <a:t> 2 </a:t>
            </a:r>
            <a:r>
              <a:rPr lang="en-US" sz="3277" spc="140" dirty="0">
                <a:solidFill>
                  <a:srgbClr val="000000"/>
                </a:solidFill>
                <a:latin typeface="Roboto Condensed" panose="02000000000000000000" pitchFamily="2" charset="0"/>
                <a:ea typeface="Roboto Condensed" panose="02000000000000000000" pitchFamily="2" charset="0"/>
                <a:cs typeface="Roboto Condensed" panose="02000000000000000000" pitchFamily="2" charset="0"/>
              </a:rPr>
              <a:t>: Cercle de correlation et determination des </a:t>
            </a:r>
            <a:r>
              <a:rPr lang="en-US" sz="3277" spc="140" dirty="0" err="1">
                <a:solidFill>
                  <a:srgbClr val="000000"/>
                </a:solidFill>
                <a:latin typeface="Roboto Condensed" panose="02000000000000000000" pitchFamily="2" charset="0"/>
                <a:ea typeface="Roboto Condensed" panose="02000000000000000000" pitchFamily="2" charset="0"/>
                <a:cs typeface="Roboto Condensed" panose="02000000000000000000" pitchFamily="2" charset="0"/>
              </a:rPr>
              <a:t>facteurs</a:t>
            </a:r>
            <a:r>
              <a:rPr lang="en-US" sz="3277" spc="140" dirty="0">
                <a:solidFill>
                  <a:srgbClr val="000000"/>
                </a:solidFill>
                <a:latin typeface="Roboto Condensed" panose="02000000000000000000" pitchFamily="2" charset="0"/>
                <a:ea typeface="Roboto Condensed" panose="02000000000000000000" pitchFamily="2" charset="0"/>
                <a:cs typeface="Roboto Condensed" panose="02000000000000000000" pitchFamily="2" charset="0"/>
              </a:rPr>
              <a:t> et </a:t>
            </a:r>
            <a:r>
              <a:rPr lang="en-US" sz="3277" spc="140" dirty="0" err="1">
                <a:solidFill>
                  <a:srgbClr val="000000"/>
                </a:solidFill>
                <a:latin typeface="Roboto Condensed" panose="02000000000000000000" pitchFamily="2" charset="0"/>
                <a:ea typeface="Roboto Condensed" panose="02000000000000000000" pitchFamily="2" charset="0"/>
                <a:cs typeface="Roboto Condensed" panose="02000000000000000000" pitchFamily="2" charset="0"/>
              </a:rPr>
              <a:t>leurs</a:t>
            </a:r>
            <a:r>
              <a:rPr lang="en-US" sz="3277" spc="140" dirty="0">
                <a:solidFill>
                  <a:srgbClr val="000000"/>
                </a:solidFill>
                <a:latin typeface="Roboto Condensed" panose="02000000000000000000" pitchFamily="2" charset="0"/>
                <a:ea typeface="Roboto Condensed" panose="02000000000000000000" pitchFamily="2" charset="0"/>
                <a:cs typeface="Roboto Condensed" panose="02000000000000000000" pitchFamily="2" charset="0"/>
              </a:rPr>
              <a:t> significations.</a:t>
            </a:r>
          </a:p>
          <a:p>
            <a:pPr marL="457200" indent="-457200">
              <a:lnSpc>
                <a:spcPts val="3735"/>
              </a:lnSpc>
              <a:buFont typeface="Wingdings" panose="05000000000000000000" pitchFamily="2" charset="2"/>
              <a:buChar char="q"/>
            </a:pPr>
            <a:r>
              <a:rPr lang="en-US" sz="3277" spc="140" dirty="0">
                <a:solidFill>
                  <a:srgbClr val="000000"/>
                </a:solidFill>
                <a:latin typeface="Roboto Condensed" panose="02000000000000000000" pitchFamily="2" charset="0"/>
                <a:ea typeface="Roboto Condensed" panose="02000000000000000000" pitchFamily="2" charset="0"/>
                <a:cs typeface="Roboto Condensed" panose="02000000000000000000" pitchFamily="2" charset="0"/>
              </a:rPr>
              <a:t> Pour </a:t>
            </a:r>
            <a:r>
              <a:rPr lang="en-US" sz="3277" spc="140" dirty="0" err="1">
                <a:solidFill>
                  <a:srgbClr val="000000"/>
                </a:solidFill>
                <a:latin typeface="Roboto Condensed" panose="02000000000000000000" pitchFamily="2" charset="0"/>
                <a:ea typeface="Roboto Condensed" panose="02000000000000000000" pitchFamily="2" charset="0"/>
                <a:cs typeface="Roboto Condensed" panose="02000000000000000000" pitchFamily="2" charset="0"/>
              </a:rPr>
              <a:t>cette</a:t>
            </a:r>
            <a:r>
              <a:rPr lang="en-US" sz="3277" spc="140" dirty="0">
                <a:solidFill>
                  <a:srgbClr val="000000"/>
                </a:solidFill>
                <a:latin typeface="Roboto Condensed" panose="02000000000000000000" pitchFamily="2" charset="0"/>
                <a:ea typeface="Roboto Condensed" panose="02000000000000000000" pitchFamily="2" charset="0"/>
                <a:cs typeface="Roboto Condensed" panose="02000000000000000000" pitchFamily="2" charset="0"/>
              </a:rPr>
              <a:t> étude, </a:t>
            </a:r>
            <a:r>
              <a:rPr lang="en-US" sz="3277" spc="140" dirty="0" err="1">
                <a:solidFill>
                  <a:srgbClr val="000000"/>
                </a:solidFill>
                <a:latin typeface="Roboto Condensed" panose="02000000000000000000" pitchFamily="2" charset="0"/>
                <a:ea typeface="Roboto Condensed" panose="02000000000000000000" pitchFamily="2" charset="0"/>
                <a:cs typeface="Roboto Condensed" panose="02000000000000000000" pitchFamily="2" charset="0"/>
              </a:rPr>
              <a:t>notre</a:t>
            </a:r>
            <a:r>
              <a:rPr lang="en-US" sz="3277" spc="140" dirty="0">
                <a:solidFill>
                  <a:srgbClr val="000000"/>
                </a:solidFill>
                <a:latin typeface="Roboto Condensed" panose="02000000000000000000" pitchFamily="2" charset="0"/>
                <a:ea typeface="Roboto Condensed" panose="02000000000000000000" pitchFamily="2" charset="0"/>
                <a:cs typeface="Roboto Condensed" panose="02000000000000000000" pitchFamily="2" charset="0"/>
              </a:rPr>
              <a:t> </a:t>
            </a:r>
            <a:r>
              <a:rPr lang="en-US" sz="3277" spc="140" dirty="0" err="1">
                <a:solidFill>
                  <a:srgbClr val="000000"/>
                </a:solidFill>
                <a:latin typeface="Roboto Condensed" panose="02000000000000000000" pitchFamily="2" charset="0"/>
                <a:ea typeface="Roboto Condensed" panose="02000000000000000000" pitchFamily="2" charset="0"/>
                <a:cs typeface="Roboto Condensed" panose="02000000000000000000" pitchFamily="2" charset="0"/>
              </a:rPr>
              <a:t>objectif</a:t>
            </a:r>
            <a:r>
              <a:rPr lang="en-US" sz="3277" spc="140" dirty="0">
                <a:solidFill>
                  <a:srgbClr val="000000"/>
                </a:solidFill>
                <a:latin typeface="Roboto Condensed" panose="02000000000000000000" pitchFamily="2" charset="0"/>
                <a:ea typeface="Roboto Condensed" panose="02000000000000000000" pitchFamily="2" charset="0"/>
                <a:cs typeface="Roboto Condensed" panose="02000000000000000000" pitchFamily="2" charset="0"/>
              </a:rPr>
              <a:t> </a:t>
            </a:r>
            <a:r>
              <a:rPr lang="en-US" sz="3277" spc="140" dirty="0" err="1">
                <a:solidFill>
                  <a:srgbClr val="000000"/>
                </a:solidFill>
                <a:latin typeface="Roboto Condensed" panose="02000000000000000000" pitchFamily="2" charset="0"/>
                <a:ea typeface="Roboto Condensed" panose="02000000000000000000" pitchFamily="2" charset="0"/>
                <a:cs typeface="Roboto Condensed" panose="02000000000000000000" pitchFamily="2" charset="0"/>
              </a:rPr>
              <a:t>n’étatit</a:t>
            </a:r>
            <a:r>
              <a:rPr lang="en-US" sz="3277" spc="140" dirty="0">
                <a:solidFill>
                  <a:srgbClr val="000000"/>
                </a:solidFill>
                <a:latin typeface="Roboto Condensed" panose="02000000000000000000" pitchFamily="2" charset="0"/>
                <a:ea typeface="Roboto Condensed" panose="02000000000000000000" pitchFamily="2" charset="0"/>
                <a:cs typeface="Roboto Condensed" panose="02000000000000000000" pitchFamily="2" charset="0"/>
              </a:rPr>
              <a:t> pas de former des clusters à </a:t>
            </a:r>
            <a:r>
              <a:rPr lang="en-US" sz="3277" spc="140" dirty="0" err="1">
                <a:solidFill>
                  <a:srgbClr val="000000"/>
                </a:solidFill>
                <a:latin typeface="Roboto Condensed" panose="02000000000000000000" pitchFamily="2" charset="0"/>
                <a:ea typeface="Roboto Condensed" panose="02000000000000000000" pitchFamily="2" charset="0"/>
                <a:cs typeface="Roboto Condensed" panose="02000000000000000000" pitchFamily="2" charset="0"/>
              </a:rPr>
              <a:t>partir</a:t>
            </a:r>
            <a:r>
              <a:rPr lang="en-US" sz="3277" spc="140" dirty="0">
                <a:solidFill>
                  <a:srgbClr val="000000"/>
                </a:solidFill>
                <a:latin typeface="Roboto Condensed" panose="02000000000000000000" pitchFamily="2" charset="0"/>
                <a:ea typeface="Roboto Condensed" panose="02000000000000000000" pitchFamily="2" charset="0"/>
                <a:cs typeface="Roboto Condensed" panose="02000000000000000000" pitchFamily="2" charset="0"/>
              </a:rPr>
              <a:t> de </a:t>
            </a:r>
            <a:r>
              <a:rPr lang="en-US" sz="3277" spc="140" dirty="0" err="1">
                <a:solidFill>
                  <a:srgbClr val="000000"/>
                </a:solidFill>
                <a:latin typeface="Roboto Condensed" panose="02000000000000000000" pitchFamily="2" charset="0"/>
                <a:ea typeface="Roboto Condensed" panose="02000000000000000000" pitchFamily="2" charset="0"/>
                <a:cs typeface="Roboto Condensed" panose="02000000000000000000" pitchFamily="2" charset="0"/>
              </a:rPr>
              <a:t>l’ACP</a:t>
            </a:r>
            <a:r>
              <a:rPr lang="en-US" sz="3277" spc="140" dirty="0">
                <a:solidFill>
                  <a:srgbClr val="000000"/>
                </a:solidFill>
                <a:latin typeface="Roboto Condensed" panose="02000000000000000000" pitchFamily="2" charset="0"/>
                <a:ea typeface="Roboto Condensed" panose="02000000000000000000" pitchFamily="2" charset="0"/>
                <a:cs typeface="Roboto Condensed" panose="02000000000000000000" pitchFamily="2" charset="0"/>
              </a:rPr>
              <a:t>, </a:t>
            </a:r>
            <a:r>
              <a:rPr lang="en-US" sz="3277" spc="140" dirty="0" err="1">
                <a:solidFill>
                  <a:srgbClr val="000000"/>
                </a:solidFill>
                <a:latin typeface="Roboto Condensed" panose="02000000000000000000" pitchFamily="2" charset="0"/>
                <a:ea typeface="Roboto Condensed" panose="02000000000000000000" pitchFamily="2" charset="0"/>
                <a:cs typeface="Roboto Condensed" panose="02000000000000000000" pitchFamily="2" charset="0"/>
              </a:rPr>
              <a:t>mais</a:t>
            </a:r>
            <a:r>
              <a:rPr lang="en-US" sz="3277" spc="140" dirty="0">
                <a:solidFill>
                  <a:srgbClr val="000000"/>
                </a:solidFill>
                <a:latin typeface="Roboto Condensed" panose="02000000000000000000" pitchFamily="2" charset="0"/>
                <a:ea typeface="Roboto Condensed" panose="02000000000000000000" pitchFamily="2" charset="0"/>
                <a:cs typeface="Roboto Condensed" panose="02000000000000000000" pitchFamily="2" charset="0"/>
              </a:rPr>
              <a:t> </a:t>
            </a:r>
            <a:r>
              <a:rPr lang="en-US" sz="3277" spc="140" dirty="0" err="1">
                <a:solidFill>
                  <a:srgbClr val="000000"/>
                </a:solidFill>
                <a:latin typeface="Roboto Condensed" panose="02000000000000000000" pitchFamily="2" charset="0"/>
                <a:ea typeface="Roboto Condensed" panose="02000000000000000000" pitchFamily="2" charset="0"/>
                <a:cs typeface="Roboto Condensed" panose="02000000000000000000" pitchFamily="2" charset="0"/>
              </a:rPr>
              <a:t>d’utiliser</a:t>
            </a:r>
            <a:r>
              <a:rPr lang="en-US" sz="3277" spc="140" dirty="0">
                <a:solidFill>
                  <a:srgbClr val="000000"/>
                </a:solidFill>
                <a:latin typeface="Roboto Condensed" panose="02000000000000000000" pitchFamily="2" charset="0"/>
                <a:ea typeface="Roboto Condensed" panose="02000000000000000000" pitchFamily="2" charset="0"/>
                <a:cs typeface="Roboto Condensed" panose="02000000000000000000" pitchFamily="2" charset="0"/>
              </a:rPr>
              <a:t> les </a:t>
            </a:r>
            <a:r>
              <a:rPr lang="en-US" sz="3277" spc="140" dirty="0" err="1">
                <a:solidFill>
                  <a:srgbClr val="000000"/>
                </a:solidFill>
                <a:latin typeface="Roboto Condensed" panose="02000000000000000000" pitchFamily="2" charset="0"/>
                <a:ea typeface="Roboto Condensed" panose="02000000000000000000" pitchFamily="2" charset="0"/>
                <a:cs typeface="Roboto Condensed" panose="02000000000000000000" pitchFamily="2" charset="0"/>
              </a:rPr>
              <a:t>résultats</a:t>
            </a:r>
            <a:r>
              <a:rPr lang="en-US" sz="3277" spc="140" dirty="0">
                <a:solidFill>
                  <a:srgbClr val="000000"/>
                </a:solidFill>
                <a:latin typeface="Roboto Condensed" panose="02000000000000000000" pitchFamily="2" charset="0"/>
                <a:ea typeface="Roboto Condensed" panose="02000000000000000000" pitchFamily="2" charset="0"/>
                <a:cs typeface="Roboto Condensed" panose="02000000000000000000" pitchFamily="2" charset="0"/>
              </a:rPr>
              <a:t> de </a:t>
            </a:r>
            <a:r>
              <a:rPr lang="en-US" sz="3277" spc="140" dirty="0" err="1">
                <a:solidFill>
                  <a:srgbClr val="000000"/>
                </a:solidFill>
                <a:latin typeface="Roboto Condensed" panose="02000000000000000000" pitchFamily="2" charset="0"/>
                <a:ea typeface="Roboto Condensed" panose="02000000000000000000" pitchFamily="2" charset="0"/>
                <a:cs typeface="Roboto Condensed" panose="02000000000000000000" pitchFamily="2" charset="0"/>
              </a:rPr>
              <a:t>l’ACP</a:t>
            </a:r>
            <a:r>
              <a:rPr lang="en-US" sz="3277" spc="140" dirty="0">
                <a:solidFill>
                  <a:srgbClr val="000000"/>
                </a:solidFill>
                <a:latin typeface="Roboto Condensed" panose="02000000000000000000" pitchFamily="2" charset="0"/>
                <a:ea typeface="Roboto Condensed" panose="02000000000000000000" pitchFamily="2" charset="0"/>
                <a:cs typeface="Roboto Condensed" panose="02000000000000000000" pitchFamily="2" charset="0"/>
              </a:rPr>
              <a:t> pour </a:t>
            </a:r>
            <a:r>
              <a:rPr lang="en-US" sz="3277" spc="140" dirty="0" err="1">
                <a:solidFill>
                  <a:srgbClr val="000000"/>
                </a:solidFill>
                <a:latin typeface="Roboto Condensed" panose="02000000000000000000" pitchFamily="2" charset="0"/>
                <a:ea typeface="Roboto Condensed" panose="02000000000000000000" pitchFamily="2" charset="0"/>
                <a:cs typeface="Roboto Condensed" panose="02000000000000000000" pitchFamily="2" charset="0"/>
              </a:rPr>
              <a:t>optimiser</a:t>
            </a:r>
            <a:r>
              <a:rPr lang="en-US" sz="3277" spc="140" dirty="0">
                <a:solidFill>
                  <a:srgbClr val="000000"/>
                </a:solidFill>
                <a:latin typeface="Roboto Condensed" panose="02000000000000000000" pitchFamily="2" charset="0"/>
                <a:ea typeface="Roboto Condensed" panose="02000000000000000000" pitchFamily="2" charset="0"/>
                <a:cs typeface="Roboto Condensed" panose="02000000000000000000" pitchFamily="2" charset="0"/>
              </a:rPr>
              <a:t> </a:t>
            </a:r>
            <a:r>
              <a:rPr lang="en-US" sz="3277" spc="140" dirty="0" err="1">
                <a:solidFill>
                  <a:srgbClr val="000000"/>
                </a:solidFill>
                <a:latin typeface="Roboto Condensed" panose="02000000000000000000" pitchFamily="2" charset="0"/>
                <a:ea typeface="Roboto Condensed" panose="02000000000000000000" pitchFamily="2" charset="0"/>
                <a:cs typeface="Roboto Condensed" panose="02000000000000000000" pitchFamily="2" charset="0"/>
              </a:rPr>
              <a:t>l’algorithme</a:t>
            </a:r>
            <a:r>
              <a:rPr lang="en-US" sz="3277" spc="140" dirty="0">
                <a:solidFill>
                  <a:srgbClr val="000000"/>
                </a:solidFill>
                <a:latin typeface="Roboto Condensed" panose="02000000000000000000" pitchFamily="2" charset="0"/>
                <a:ea typeface="Roboto Condensed" panose="02000000000000000000" pitchFamily="2" charset="0"/>
                <a:cs typeface="Roboto Condensed" panose="02000000000000000000" pitchFamily="2" charset="0"/>
              </a:rPr>
              <a:t> de </a:t>
            </a:r>
            <a:r>
              <a:rPr lang="en-US" sz="3277" spc="140" dirty="0" err="1">
                <a:solidFill>
                  <a:srgbClr val="000000"/>
                </a:solidFill>
                <a:latin typeface="Roboto Condensed" panose="02000000000000000000" pitchFamily="2" charset="0"/>
                <a:ea typeface="Roboto Condensed" panose="02000000000000000000" pitchFamily="2" charset="0"/>
                <a:cs typeface="Roboto Condensed" panose="02000000000000000000" pitchFamily="2" charset="0"/>
              </a:rPr>
              <a:t>KMeans</a:t>
            </a:r>
            <a:endParaRPr lang="en-US" sz="3277" spc="140" dirty="0">
              <a:solidFill>
                <a:srgbClr val="000000"/>
              </a:solidFill>
              <a:latin typeface="Roboto Condensed" panose="02000000000000000000" pitchFamily="2" charset="0"/>
              <a:ea typeface="Roboto Condensed" panose="02000000000000000000" pitchFamily="2" charset="0"/>
              <a:cs typeface="Roboto Condensed" panose="02000000000000000000" pitchFamily="2" charset="0"/>
            </a:endParaRPr>
          </a:p>
        </p:txBody>
      </p:sp>
      <p:cxnSp>
        <p:nvCxnSpPr>
          <p:cNvPr id="19" name="Connecteur droit 18">
            <a:extLst>
              <a:ext uri="{FF2B5EF4-FFF2-40B4-BE49-F238E27FC236}">
                <a16:creationId xmlns:a16="http://schemas.microsoft.com/office/drawing/2014/main" id="{1BAE2D11-2712-33B0-A81F-2B7F93E9631C}"/>
              </a:ext>
            </a:extLst>
          </p:cNvPr>
          <p:cNvCxnSpPr/>
          <p:nvPr/>
        </p:nvCxnSpPr>
        <p:spPr>
          <a:xfrm>
            <a:off x="4724400" y="932065"/>
            <a:ext cx="11052000"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20" name="TextBox 8">
            <a:extLst>
              <a:ext uri="{FF2B5EF4-FFF2-40B4-BE49-F238E27FC236}">
                <a16:creationId xmlns:a16="http://schemas.microsoft.com/office/drawing/2014/main" id="{3CE93C82-120C-C100-CA67-D0CFE4BD7B48}"/>
              </a:ext>
            </a:extLst>
          </p:cNvPr>
          <p:cNvSpPr txBox="1"/>
          <p:nvPr/>
        </p:nvSpPr>
        <p:spPr>
          <a:xfrm>
            <a:off x="4495800" y="117295"/>
            <a:ext cx="10896600" cy="859210"/>
          </a:xfrm>
          <a:prstGeom prst="rect">
            <a:avLst/>
          </a:prstGeom>
        </p:spPr>
        <p:txBody>
          <a:bodyPr wrap="square" lIns="0" tIns="0" rIns="0" bIns="0" rtlCol="0" anchor="t">
            <a:spAutoFit/>
          </a:bodyPr>
          <a:lstStyle/>
          <a:p>
            <a:pPr algn="ctr">
              <a:lnSpc>
                <a:spcPts val="6651"/>
              </a:lnSpc>
            </a:pPr>
            <a:r>
              <a:rPr lang="en-US" sz="6050" dirty="0">
                <a:solidFill>
                  <a:srgbClr val="064663"/>
                </a:solidFill>
                <a:latin typeface="Roboto Condensed" panose="02000000000000000000" pitchFamily="2" charset="0"/>
                <a:ea typeface="Roboto Condensed" panose="02000000000000000000" pitchFamily="2" charset="0"/>
                <a:cs typeface="Roboto Condensed" panose="02000000000000000000" pitchFamily="2" charset="0"/>
              </a:rPr>
              <a:t>Presentation des </a:t>
            </a:r>
            <a:r>
              <a:rPr lang="en-US" sz="6050" dirty="0" err="1">
                <a:solidFill>
                  <a:srgbClr val="064663"/>
                </a:solidFill>
                <a:latin typeface="Roboto Condensed" panose="02000000000000000000" pitchFamily="2" charset="0"/>
                <a:ea typeface="Roboto Condensed" panose="02000000000000000000" pitchFamily="2" charset="0"/>
                <a:cs typeface="Roboto Condensed" panose="02000000000000000000" pitchFamily="2" charset="0"/>
              </a:rPr>
              <a:t>algorithmes</a:t>
            </a:r>
            <a:endParaRPr lang="en-US" sz="6050" dirty="0">
              <a:solidFill>
                <a:srgbClr val="064663"/>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 name="TextBox 28">
            <a:extLst>
              <a:ext uri="{FF2B5EF4-FFF2-40B4-BE49-F238E27FC236}">
                <a16:creationId xmlns:a16="http://schemas.microsoft.com/office/drawing/2014/main" id="{CA719909-9B4E-247F-546E-09C5D372C809}"/>
              </a:ext>
            </a:extLst>
          </p:cNvPr>
          <p:cNvSpPr txBox="1"/>
          <p:nvPr/>
        </p:nvSpPr>
        <p:spPr>
          <a:xfrm>
            <a:off x="457200" y="4976728"/>
            <a:ext cx="13154357" cy="474489"/>
          </a:xfrm>
          <a:prstGeom prst="rect">
            <a:avLst/>
          </a:prstGeom>
        </p:spPr>
        <p:txBody>
          <a:bodyPr wrap="square" lIns="0" tIns="0" rIns="0" bIns="0" rtlCol="0" anchor="t">
            <a:spAutoFit/>
          </a:bodyPr>
          <a:lstStyle/>
          <a:p>
            <a:pPr algn="l">
              <a:lnSpc>
                <a:spcPts val="3735"/>
              </a:lnSpc>
            </a:pPr>
            <a:r>
              <a:rPr lang="en-US" sz="3277" b="1" spc="140" dirty="0">
                <a:solidFill>
                  <a:srgbClr val="000000"/>
                </a:solidFill>
                <a:latin typeface="Roboto Condensed" panose="02000000000000000000" pitchFamily="2" charset="0"/>
                <a:ea typeface="Roboto Condensed" panose="02000000000000000000" pitchFamily="2" charset="0"/>
                <a:cs typeface="Roboto Condensed" panose="02000000000000000000" pitchFamily="2" charset="0"/>
              </a:rPr>
              <a:t>Algorithme 3 : </a:t>
            </a:r>
            <a:r>
              <a:rPr lang="en-US" sz="3277" b="1" spc="140" dirty="0" err="1">
                <a:solidFill>
                  <a:srgbClr val="000000"/>
                </a:solidFill>
                <a:latin typeface="Roboto Condensed" panose="02000000000000000000" pitchFamily="2" charset="0"/>
                <a:ea typeface="Roboto Condensed" panose="02000000000000000000" pitchFamily="2" charset="0"/>
                <a:cs typeface="Roboto Condensed" panose="02000000000000000000" pitchFamily="2" charset="0"/>
              </a:rPr>
              <a:t>Kmeans</a:t>
            </a:r>
            <a:r>
              <a:rPr lang="en-US" sz="3277" b="1" spc="140" dirty="0">
                <a:solidFill>
                  <a:srgbClr val="000000"/>
                </a:solidFill>
                <a:latin typeface="Roboto Condensed" panose="02000000000000000000" pitchFamily="2" charset="0"/>
                <a:ea typeface="Roboto Condensed" panose="02000000000000000000" pitchFamily="2" charset="0"/>
                <a:cs typeface="Roboto Condensed" panose="02000000000000000000" pitchFamily="2" charset="0"/>
              </a:rPr>
              <a:t> après la reduction de dimension</a:t>
            </a:r>
          </a:p>
        </p:txBody>
      </p:sp>
      <p:sp>
        <p:nvSpPr>
          <p:cNvPr id="4" name="TextBox 28">
            <a:extLst>
              <a:ext uri="{FF2B5EF4-FFF2-40B4-BE49-F238E27FC236}">
                <a16:creationId xmlns:a16="http://schemas.microsoft.com/office/drawing/2014/main" id="{082F4657-38BD-AA51-1957-6369C8EB3308}"/>
              </a:ext>
            </a:extLst>
          </p:cNvPr>
          <p:cNvSpPr txBox="1"/>
          <p:nvPr/>
        </p:nvSpPr>
        <p:spPr>
          <a:xfrm>
            <a:off x="457200" y="5518131"/>
            <a:ext cx="13154357" cy="2846933"/>
          </a:xfrm>
          <a:prstGeom prst="rect">
            <a:avLst/>
          </a:prstGeom>
        </p:spPr>
        <p:txBody>
          <a:bodyPr wrap="square" lIns="0" tIns="0" rIns="0" bIns="0" rtlCol="0" anchor="t">
            <a:spAutoFit/>
          </a:bodyPr>
          <a:lstStyle/>
          <a:p>
            <a:pPr algn="l">
              <a:lnSpc>
                <a:spcPts val="3735"/>
              </a:lnSpc>
            </a:pPr>
            <a:r>
              <a:rPr lang="en-US" sz="3277" b="1" spc="140" dirty="0">
                <a:solidFill>
                  <a:srgbClr val="000000"/>
                </a:solidFill>
                <a:latin typeface="Roboto Condensed" panose="02000000000000000000" pitchFamily="2" charset="0"/>
                <a:ea typeface="Roboto Condensed" panose="02000000000000000000" pitchFamily="2" charset="0"/>
                <a:cs typeface="Roboto Condensed" panose="02000000000000000000" pitchFamily="2" charset="0"/>
              </a:rPr>
              <a:t>Algorithme 4 : K – Prototypes</a:t>
            </a:r>
          </a:p>
          <a:p>
            <a:pPr marL="457200" indent="-457200" algn="l">
              <a:lnSpc>
                <a:spcPts val="3735"/>
              </a:lnSpc>
              <a:buFont typeface="Wingdings" panose="05000000000000000000" pitchFamily="2" charset="2"/>
              <a:buChar char="q"/>
            </a:pPr>
            <a:r>
              <a:rPr lang="fr-FR" sz="3277" spc="140" dirty="0">
                <a:solidFill>
                  <a:srgbClr val="000000"/>
                </a:solidFill>
                <a:latin typeface="Roboto Condensed" panose="02000000000000000000" pitchFamily="2" charset="0"/>
                <a:ea typeface="Roboto Condensed" panose="02000000000000000000" pitchFamily="2" charset="0"/>
                <a:cs typeface="Roboto Condensed" panose="02000000000000000000" pitchFamily="2" charset="0"/>
              </a:rPr>
              <a:t>Sélection k prototypes initiaux dans l'ensemble de données X. Il doit y en avoir un pour chaque cluster.</a:t>
            </a:r>
          </a:p>
          <a:p>
            <a:pPr marL="457200" indent="-457200" algn="l">
              <a:lnSpc>
                <a:spcPts val="3735"/>
              </a:lnSpc>
              <a:buFont typeface="Wingdings" panose="05000000000000000000" pitchFamily="2" charset="2"/>
              <a:buChar char="q"/>
            </a:pPr>
            <a:r>
              <a:rPr lang="fr-FR" sz="3277" spc="140" dirty="0">
                <a:solidFill>
                  <a:srgbClr val="000000"/>
                </a:solidFill>
                <a:latin typeface="Roboto Condensed" panose="02000000000000000000" pitchFamily="2" charset="0"/>
                <a:ea typeface="Roboto Condensed" panose="02000000000000000000" pitchFamily="2" charset="0"/>
                <a:cs typeface="Roboto Condensed" panose="02000000000000000000" pitchFamily="2" charset="0"/>
              </a:rPr>
              <a:t>Allouer chaque objet de X à un cluster dont le prototype est le plus proche de lui. Cette allocation se fait en considérant la mesure de dissimilarité. </a:t>
            </a:r>
            <a:endParaRPr lang="en-US" sz="3277" spc="140" dirty="0">
              <a:solidFill>
                <a:srgbClr val="000000"/>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5" name="TextBox 28">
            <a:extLst>
              <a:ext uri="{FF2B5EF4-FFF2-40B4-BE49-F238E27FC236}">
                <a16:creationId xmlns:a16="http://schemas.microsoft.com/office/drawing/2014/main" id="{C64A9DB9-FBC6-B81B-C9AC-31CAE7A5906B}"/>
              </a:ext>
            </a:extLst>
          </p:cNvPr>
          <p:cNvSpPr txBox="1"/>
          <p:nvPr/>
        </p:nvSpPr>
        <p:spPr>
          <a:xfrm>
            <a:off x="457199" y="8449296"/>
            <a:ext cx="13154357" cy="474489"/>
          </a:xfrm>
          <a:prstGeom prst="rect">
            <a:avLst/>
          </a:prstGeom>
        </p:spPr>
        <p:txBody>
          <a:bodyPr wrap="square" lIns="0" tIns="0" rIns="0" bIns="0" rtlCol="0" anchor="t">
            <a:spAutoFit/>
          </a:bodyPr>
          <a:lstStyle/>
          <a:p>
            <a:pPr algn="l">
              <a:lnSpc>
                <a:spcPts val="3735"/>
              </a:lnSpc>
            </a:pPr>
            <a:r>
              <a:rPr lang="en-US" sz="3277" b="1" spc="140" dirty="0">
                <a:solidFill>
                  <a:srgbClr val="000000"/>
                </a:solidFill>
                <a:latin typeface="Roboto Condensed" panose="02000000000000000000" pitchFamily="2" charset="0"/>
                <a:ea typeface="Roboto Condensed" panose="02000000000000000000" pitchFamily="2" charset="0"/>
                <a:cs typeface="Roboto Condensed" panose="02000000000000000000" pitchFamily="2" charset="0"/>
              </a:rPr>
              <a:t>Algorithme 5 : CAH</a:t>
            </a:r>
          </a:p>
        </p:txBody>
      </p:sp>
      <p:sp>
        <p:nvSpPr>
          <p:cNvPr id="6" name="TextBox 28">
            <a:extLst>
              <a:ext uri="{FF2B5EF4-FFF2-40B4-BE49-F238E27FC236}">
                <a16:creationId xmlns:a16="http://schemas.microsoft.com/office/drawing/2014/main" id="{79AAD627-134B-534F-FA44-B92F6FD88B97}"/>
              </a:ext>
            </a:extLst>
          </p:cNvPr>
          <p:cNvSpPr txBox="1"/>
          <p:nvPr/>
        </p:nvSpPr>
        <p:spPr>
          <a:xfrm>
            <a:off x="471054" y="9117690"/>
            <a:ext cx="13154357" cy="474489"/>
          </a:xfrm>
          <a:prstGeom prst="rect">
            <a:avLst/>
          </a:prstGeom>
        </p:spPr>
        <p:txBody>
          <a:bodyPr wrap="square" lIns="0" tIns="0" rIns="0" bIns="0" rtlCol="0" anchor="t">
            <a:spAutoFit/>
          </a:bodyPr>
          <a:lstStyle/>
          <a:p>
            <a:pPr algn="l">
              <a:lnSpc>
                <a:spcPts val="3735"/>
              </a:lnSpc>
            </a:pPr>
            <a:r>
              <a:rPr lang="en-US" sz="3277" b="1" spc="140" dirty="0">
                <a:solidFill>
                  <a:srgbClr val="000000"/>
                </a:solidFill>
                <a:latin typeface="Roboto Condensed" panose="02000000000000000000" pitchFamily="2" charset="0"/>
                <a:ea typeface="Roboto Condensed" panose="02000000000000000000" pitchFamily="2" charset="0"/>
                <a:cs typeface="Roboto Condensed" panose="02000000000000000000" pitchFamily="2" charset="0"/>
              </a:rPr>
              <a:t>Algorithme 6 : DBSCAN</a:t>
            </a:r>
          </a:p>
        </p:txBody>
      </p:sp>
    </p:spTree>
    <p:extLst>
      <p:ext uri="{BB962C8B-B14F-4D97-AF65-F5344CB8AC3E}">
        <p14:creationId xmlns:p14="http://schemas.microsoft.com/office/powerpoint/2010/main" val="40684412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p:nvPr/>
        </p:nvSpPr>
        <p:spPr>
          <a:xfrm>
            <a:off x="-34459" y="0"/>
            <a:ext cx="4710902" cy="2355451"/>
          </a:xfrm>
          <a:custGeom>
            <a:avLst/>
            <a:gdLst/>
            <a:ahLst/>
            <a:cxnLst/>
            <a:rect l="l" t="t" r="r" b="b"/>
            <a:pathLst>
              <a:path w="4710902" h="2355451">
                <a:moveTo>
                  <a:pt x="0" y="0"/>
                </a:moveTo>
                <a:lnTo>
                  <a:pt x="4710902" y="0"/>
                </a:lnTo>
                <a:lnTo>
                  <a:pt x="4710902" y="2355451"/>
                </a:lnTo>
                <a:lnTo>
                  <a:pt x="0" y="235545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fr-FR" dirty="0"/>
          </a:p>
        </p:txBody>
      </p:sp>
      <p:sp>
        <p:nvSpPr>
          <p:cNvPr id="7" name="TextBox 7"/>
          <p:cNvSpPr txBox="1"/>
          <p:nvPr/>
        </p:nvSpPr>
        <p:spPr>
          <a:xfrm rot="-5400000">
            <a:off x="15456546" y="2086969"/>
            <a:ext cx="4790277" cy="871711"/>
          </a:xfrm>
          <a:prstGeom prst="rect">
            <a:avLst/>
          </a:prstGeom>
        </p:spPr>
        <p:txBody>
          <a:bodyPr lIns="0" tIns="0" rIns="0" bIns="0" rtlCol="0" anchor="t">
            <a:spAutoFit/>
          </a:bodyPr>
          <a:lstStyle/>
          <a:p>
            <a:pPr algn="ctr">
              <a:lnSpc>
                <a:spcPts val="6651"/>
              </a:lnSpc>
            </a:pPr>
            <a:r>
              <a:rPr lang="en-US" sz="6047">
                <a:solidFill>
                  <a:srgbClr val="FFFFFF"/>
                </a:solidFill>
                <a:latin typeface="Bobby Jones"/>
              </a:rPr>
              <a:t>DATA</a:t>
            </a:r>
          </a:p>
        </p:txBody>
      </p:sp>
      <p:sp>
        <p:nvSpPr>
          <p:cNvPr id="18" name="TextBox 28">
            <a:extLst>
              <a:ext uri="{FF2B5EF4-FFF2-40B4-BE49-F238E27FC236}">
                <a16:creationId xmlns:a16="http://schemas.microsoft.com/office/drawing/2014/main" id="{9C15461F-A35B-A381-AC71-2F196668DED4}"/>
              </a:ext>
            </a:extLst>
          </p:cNvPr>
          <p:cNvSpPr txBox="1"/>
          <p:nvPr/>
        </p:nvSpPr>
        <p:spPr>
          <a:xfrm>
            <a:off x="4498141" y="1502195"/>
            <a:ext cx="13154357" cy="3321422"/>
          </a:xfrm>
          <a:prstGeom prst="rect">
            <a:avLst/>
          </a:prstGeom>
        </p:spPr>
        <p:txBody>
          <a:bodyPr wrap="square" lIns="0" tIns="0" rIns="0" bIns="0" rtlCol="0" anchor="t">
            <a:spAutoFit/>
          </a:bodyPr>
          <a:lstStyle/>
          <a:p>
            <a:pPr marL="457200" indent="-457200" algn="l">
              <a:lnSpc>
                <a:spcPts val="3735"/>
              </a:lnSpc>
              <a:buFont typeface="Wingdings" panose="05000000000000000000" pitchFamily="2" charset="2"/>
              <a:buChar char="q"/>
            </a:pPr>
            <a:r>
              <a:rPr lang="fr-FR" sz="3277" spc="140" dirty="0">
                <a:solidFill>
                  <a:srgbClr val="000000"/>
                </a:solidFill>
                <a:latin typeface="Roboto Condensed" panose="02000000000000000000" pitchFamily="2" charset="0"/>
                <a:ea typeface="Roboto Condensed" panose="02000000000000000000" pitchFamily="2" charset="0"/>
                <a:cs typeface="Roboto Condensed" panose="02000000000000000000" pitchFamily="2" charset="0"/>
              </a:rPr>
              <a:t> On a partitionné notre data set clients en utilisant différents algorithmes dont K-</a:t>
            </a:r>
            <a:r>
              <a:rPr lang="fr-FR" sz="3277" spc="140" dirty="0" err="1">
                <a:solidFill>
                  <a:srgbClr val="000000"/>
                </a:solidFill>
                <a:latin typeface="Roboto Condensed" panose="02000000000000000000" pitchFamily="2" charset="0"/>
                <a:ea typeface="Roboto Condensed" panose="02000000000000000000" pitchFamily="2" charset="0"/>
                <a:cs typeface="Roboto Condensed" panose="02000000000000000000" pitchFamily="2" charset="0"/>
              </a:rPr>
              <a:t>Means,K</a:t>
            </a:r>
            <a:r>
              <a:rPr lang="fr-FR" sz="3277" spc="140" dirty="0">
                <a:solidFill>
                  <a:srgbClr val="000000"/>
                </a:solidFill>
                <a:latin typeface="Roboto Condensed" panose="02000000000000000000" pitchFamily="2" charset="0"/>
                <a:ea typeface="Roboto Condensed" panose="02000000000000000000" pitchFamily="2" charset="0"/>
                <a:cs typeface="Roboto Condensed" panose="02000000000000000000" pitchFamily="2" charset="0"/>
              </a:rPr>
              <a:t>-Prototypes, </a:t>
            </a:r>
            <a:r>
              <a:rPr lang="fr-FR" sz="3277" spc="140" dirty="0" err="1">
                <a:solidFill>
                  <a:srgbClr val="000000"/>
                </a:solidFill>
                <a:latin typeface="Roboto Condensed" panose="02000000000000000000" pitchFamily="2" charset="0"/>
                <a:ea typeface="Roboto Condensed" panose="02000000000000000000" pitchFamily="2" charset="0"/>
                <a:cs typeface="Roboto Condensed" panose="02000000000000000000" pitchFamily="2" charset="0"/>
              </a:rPr>
              <a:t>Hierarchiqual</a:t>
            </a:r>
            <a:r>
              <a:rPr lang="fr-FR" sz="3277" spc="140" dirty="0">
                <a:solidFill>
                  <a:srgbClr val="000000"/>
                </a:solidFill>
                <a:latin typeface="Roboto Condensed" panose="02000000000000000000" pitchFamily="2" charset="0"/>
                <a:ea typeface="Roboto Condensed" panose="02000000000000000000" pitchFamily="2" charset="0"/>
                <a:cs typeface="Roboto Condensed" panose="02000000000000000000" pitchFamily="2" charset="0"/>
              </a:rPr>
              <a:t> </a:t>
            </a:r>
            <a:r>
              <a:rPr lang="fr-FR" sz="3277" spc="140" dirty="0" err="1">
                <a:solidFill>
                  <a:srgbClr val="000000"/>
                </a:solidFill>
                <a:latin typeface="Roboto Condensed" panose="02000000000000000000" pitchFamily="2" charset="0"/>
                <a:ea typeface="Roboto Condensed" panose="02000000000000000000" pitchFamily="2" charset="0"/>
                <a:cs typeface="Roboto Condensed" panose="02000000000000000000" pitchFamily="2" charset="0"/>
              </a:rPr>
              <a:t>agglomerative</a:t>
            </a:r>
            <a:r>
              <a:rPr lang="fr-FR" sz="3277" spc="140" dirty="0">
                <a:solidFill>
                  <a:srgbClr val="000000"/>
                </a:solidFill>
                <a:latin typeface="Roboto Condensed" panose="02000000000000000000" pitchFamily="2" charset="0"/>
                <a:ea typeface="Roboto Condensed" panose="02000000000000000000" pitchFamily="2" charset="0"/>
                <a:cs typeface="Roboto Condensed" panose="02000000000000000000" pitchFamily="2" charset="0"/>
              </a:rPr>
              <a:t> clustering selon Ward, et DBSCAN.</a:t>
            </a:r>
          </a:p>
          <a:p>
            <a:pPr marL="457200" indent="-457200" algn="l">
              <a:lnSpc>
                <a:spcPts val="3735"/>
              </a:lnSpc>
              <a:buFont typeface="Wingdings" panose="05000000000000000000" pitchFamily="2" charset="2"/>
              <a:buChar char="q"/>
            </a:pPr>
            <a:r>
              <a:rPr lang="fr-FR" sz="3277" spc="140" dirty="0">
                <a:solidFill>
                  <a:srgbClr val="000000"/>
                </a:solidFill>
                <a:latin typeface="Roboto Condensed" panose="02000000000000000000" pitchFamily="2" charset="0"/>
                <a:ea typeface="Roboto Condensed" panose="02000000000000000000" pitchFamily="2" charset="0"/>
                <a:cs typeface="Roboto Condensed" panose="02000000000000000000" pitchFamily="2" charset="0"/>
              </a:rPr>
              <a:t> Les </a:t>
            </a:r>
            <a:r>
              <a:rPr lang="fr-FR" sz="3277" spc="140" dirty="0" err="1">
                <a:solidFill>
                  <a:srgbClr val="000000"/>
                </a:solidFill>
                <a:latin typeface="Roboto Condensed" panose="02000000000000000000" pitchFamily="2" charset="0"/>
                <a:ea typeface="Roboto Condensed" panose="02000000000000000000" pitchFamily="2" charset="0"/>
                <a:cs typeface="Roboto Condensed" panose="02000000000000000000" pitchFamily="2" charset="0"/>
              </a:rPr>
              <a:t>résultas</a:t>
            </a:r>
            <a:r>
              <a:rPr lang="fr-FR" sz="3277" spc="140" dirty="0">
                <a:solidFill>
                  <a:srgbClr val="000000"/>
                </a:solidFill>
                <a:latin typeface="Roboto Condensed" panose="02000000000000000000" pitchFamily="2" charset="0"/>
                <a:ea typeface="Roboto Condensed" panose="02000000000000000000" pitchFamily="2" charset="0"/>
                <a:cs typeface="Roboto Condensed" panose="02000000000000000000" pitchFamily="2" charset="0"/>
              </a:rPr>
              <a:t> malgré </a:t>
            </a:r>
            <a:r>
              <a:rPr lang="fr-FR" sz="3277" spc="140" dirty="0" err="1">
                <a:solidFill>
                  <a:srgbClr val="000000"/>
                </a:solidFill>
                <a:latin typeface="Roboto Condensed" panose="02000000000000000000" pitchFamily="2" charset="0"/>
                <a:ea typeface="Roboto Condensed" panose="02000000000000000000" pitchFamily="2" charset="0"/>
                <a:cs typeface="Roboto Condensed" panose="02000000000000000000" pitchFamily="2" charset="0"/>
              </a:rPr>
              <a:t>certainnes</a:t>
            </a:r>
            <a:r>
              <a:rPr lang="fr-FR" sz="3277" spc="140" dirty="0">
                <a:solidFill>
                  <a:srgbClr val="000000"/>
                </a:solidFill>
                <a:latin typeface="Roboto Condensed" panose="02000000000000000000" pitchFamily="2" charset="0"/>
                <a:ea typeface="Roboto Condensed" panose="02000000000000000000" pitchFamily="2" charset="0"/>
                <a:cs typeface="Roboto Condensed" panose="02000000000000000000" pitchFamily="2" charset="0"/>
              </a:rPr>
              <a:t> imperfections tournent autour de 5 a 6 clusters ,mais le plus probants quant au score (silhouette), fit-</a:t>
            </a:r>
            <a:r>
              <a:rPr lang="fr-FR" sz="3277" spc="140" dirty="0" err="1">
                <a:solidFill>
                  <a:srgbClr val="000000"/>
                </a:solidFill>
                <a:latin typeface="Roboto Condensed" panose="02000000000000000000" pitchFamily="2" charset="0"/>
                <a:ea typeface="Roboto Condensed" panose="02000000000000000000" pitchFamily="2" charset="0"/>
                <a:cs typeface="Roboto Condensed" panose="02000000000000000000" pitchFamily="2" charset="0"/>
              </a:rPr>
              <a:t>time,ainsi</a:t>
            </a:r>
            <a:r>
              <a:rPr lang="fr-FR" sz="3277" spc="140" dirty="0">
                <a:solidFill>
                  <a:srgbClr val="000000"/>
                </a:solidFill>
                <a:latin typeface="Roboto Condensed" panose="02000000000000000000" pitchFamily="2" charset="0"/>
                <a:ea typeface="Roboto Condensed" panose="02000000000000000000" pitchFamily="2" charset="0"/>
                <a:cs typeface="Roboto Condensed" panose="02000000000000000000" pitchFamily="2" charset="0"/>
              </a:rPr>
              <a:t> que son score à l'initialisation  est le </a:t>
            </a:r>
            <a:r>
              <a:rPr lang="fr-FR" sz="3277" spc="140" dirty="0" err="1">
                <a:solidFill>
                  <a:srgbClr val="000000"/>
                </a:solidFill>
                <a:latin typeface="Roboto Condensed" panose="02000000000000000000" pitchFamily="2" charset="0"/>
                <a:ea typeface="Roboto Condensed" panose="02000000000000000000" pitchFamily="2" charset="0"/>
                <a:cs typeface="Roboto Condensed" panose="02000000000000000000" pitchFamily="2" charset="0"/>
              </a:rPr>
              <a:t>modele</a:t>
            </a:r>
            <a:r>
              <a:rPr lang="fr-FR" sz="3277" spc="140" dirty="0">
                <a:solidFill>
                  <a:srgbClr val="000000"/>
                </a:solidFill>
                <a:latin typeface="Roboto Condensed" panose="02000000000000000000" pitchFamily="2" charset="0"/>
                <a:ea typeface="Roboto Condensed" panose="02000000000000000000" pitchFamily="2" charset="0"/>
                <a:cs typeface="Roboto Condensed" panose="02000000000000000000" pitchFamily="2" charset="0"/>
              </a:rPr>
              <a:t> K-</a:t>
            </a:r>
            <a:r>
              <a:rPr lang="fr-FR" sz="3277" spc="140" dirty="0" err="1">
                <a:solidFill>
                  <a:srgbClr val="000000"/>
                </a:solidFill>
                <a:latin typeface="Roboto Condensed" panose="02000000000000000000" pitchFamily="2" charset="0"/>
                <a:ea typeface="Roboto Condensed" panose="02000000000000000000" pitchFamily="2" charset="0"/>
                <a:cs typeface="Roboto Condensed" panose="02000000000000000000" pitchFamily="2" charset="0"/>
              </a:rPr>
              <a:t>Means</a:t>
            </a:r>
            <a:r>
              <a:rPr lang="fr-FR" sz="3277" spc="140" dirty="0">
                <a:solidFill>
                  <a:srgbClr val="000000"/>
                </a:solidFill>
                <a:latin typeface="Roboto Condensed" panose="02000000000000000000" pitchFamily="2" charset="0"/>
                <a:ea typeface="Roboto Condensed" panose="02000000000000000000" pitchFamily="2" charset="0"/>
                <a:cs typeface="Roboto Condensed" panose="02000000000000000000" pitchFamily="2" charset="0"/>
              </a:rPr>
              <a:t> dont on garde les </a:t>
            </a:r>
            <a:r>
              <a:rPr lang="fr-FR" sz="3277" spc="140" dirty="0" err="1">
                <a:solidFill>
                  <a:srgbClr val="000000"/>
                </a:solidFill>
                <a:latin typeface="Roboto Condensed" panose="02000000000000000000" pitchFamily="2" charset="0"/>
                <a:ea typeface="Roboto Condensed" panose="02000000000000000000" pitchFamily="2" charset="0"/>
                <a:cs typeface="Roboto Condensed" panose="02000000000000000000" pitchFamily="2" charset="0"/>
              </a:rPr>
              <a:t>resultats</a:t>
            </a:r>
            <a:r>
              <a:rPr lang="fr-FR" sz="3277" spc="140" dirty="0">
                <a:solidFill>
                  <a:srgbClr val="000000"/>
                </a:solidFill>
                <a:latin typeface="Roboto Condensed" panose="02000000000000000000" pitchFamily="2" charset="0"/>
                <a:ea typeface="Roboto Condensed" panose="02000000000000000000" pitchFamily="2" charset="0"/>
                <a:cs typeface="Roboto Condensed" panose="02000000000000000000" pitchFamily="2" charset="0"/>
              </a:rPr>
              <a:t>.</a:t>
            </a:r>
            <a:endParaRPr lang="en-US" sz="3277" spc="140" dirty="0">
              <a:solidFill>
                <a:srgbClr val="000000"/>
              </a:solidFill>
              <a:latin typeface="Roboto Condensed" panose="02000000000000000000" pitchFamily="2" charset="0"/>
              <a:ea typeface="Roboto Condensed" panose="02000000000000000000" pitchFamily="2" charset="0"/>
              <a:cs typeface="Roboto Condensed" panose="02000000000000000000" pitchFamily="2" charset="0"/>
            </a:endParaRPr>
          </a:p>
        </p:txBody>
      </p:sp>
      <p:cxnSp>
        <p:nvCxnSpPr>
          <p:cNvPr id="19" name="Connecteur droit 18">
            <a:extLst>
              <a:ext uri="{FF2B5EF4-FFF2-40B4-BE49-F238E27FC236}">
                <a16:creationId xmlns:a16="http://schemas.microsoft.com/office/drawing/2014/main" id="{1BAE2D11-2712-33B0-A81F-2B7F93E9631C}"/>
              </a:ext>
            </a:extLst>
          </p:cNvPr>
          <p:cNvCxnSpPr/>
          <p:nvPr/>
        </p:nvCxnSpPr>
        <p:spPr>
          <a:xfrm>
            <a:off x="4724400" y="932065"/>
            <a:ext cx="11052000"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20" name="TextBox 8">
            <a:extLst>
              <a:ext uri="{FF2B5EF4-FFF2-40B4-BE49-F238E27FC236}">
                <a16:creationId xmlns:a16="http://schemas.microsoft.com/office/drawing/2014/main" id="{3CE93C82-120C-C100-CA67-D0CFE4BD7B48}"/>
              </a:ext>
            </a:extLst>
          </p:cNvPr>
          <p:cNvSpPr txBox="1"/>
          <p:nvPr/>
        </p:nvSpPr>
        <p:spPr>
          <a:xfrm>
            <a:off x="4879800" y="124610"/>
            <a:ext cx="10896600" cy="859210"/>
          </a:xfrm>
          <a:prstGeom prst="rect">
            <a:avLst/>
          </a:prstGeom>
        </p:spPr>
        <p:txBody>
          <a:bodyPr wrap="square" lIns="0" tIns="0" rIns="0" bIns="0" rtlCol="0" anchor="t">
            <a:spAutoFit/>
          </a:bodyPr>
          <a:lstStyle/>
          <a:p>
            <a:pPr>
              <a:lnSpc>
                <a:spcPts val="6651"/>
              </a:lnSpc>
            </a:pPr>
            <a:r>
              <a:rPr lang="en-US" sz="6050" dirty="0">
                <a:solidFill>
                  <a:srgbClr val="064663"/>
                </a:solidFill>
                <a:latin typeface="Roboto Condensed" panose="02000000000000000000" pitchFamily="2" charset="0"/>
                <a:ea typeface="Roboto Condensed" panose="02000000000000000000" pitchFamily="2" charset="0"/>
                <a:cs typeface="Roboto Condensed" panose="02000000000000000000" pitchFamily="2" charset="0"/>
              </a:rPr>
              <a:t>Algorithme </a:t>
            </a:r>
            <a:r>
              <a:rPr lang="en-US" sz="6050" dirty="0" err="1">
                <a:solidFill>
                  <a:srgbClr val="064663"/>
                </a:solidFill>
                <a:latin typeface="Roboto Condensed" panose="02000000000000000000" pitchFamily="2" charset="0"/>
                <a:ea typeface="Roboto Condensed" panose="02000000000000000000" pitchFamily="2" charset="0"/>
                <a:cs typeface="Roboto Condensed" panose="02000000000000000000" pitchFamily="2" charset="0"/>
              </a:rPr>
              <a:t>retenu</a:t>
            </a:r>
            <a:r>
              <a:rPr lang="en-US" sz="6050" dirty="0">
                <a:solidFill>
                  <a:srgbClr val="064663"/>
                </a:solidFill>
                <a:latin typeface="Roboto Condensed" panose="02000000000000000000" pitchFamily="2" charset="0"/>
                <a:ea typeface="Roboto Condensed" panose="02000000000000000000" pitchFamily="2" charset="0"/>
                <a:cs typeface="Roboto Condensed" panose="02000000000000000000" pitchFamily="2" charset="0"/>
              </a:rPr>
              <a:t> </a:t>
            </a:r>
          </a:p>
        </p:txBody>
      </p:sp>
    </p:spTree>
    <p:extLst>
      <p:ext uri="{BB962C8B-B14F-4D97-AF65-F5344CB8AC3E}">
        <p14:creationId xmlns:p14="http://schemas.microsoft.com/office/powerpoint/2010/main" val="34604458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p:nvPr/>
        </p:nvSpPr>
        <p:spPr>
          <a:xfrm>
            <a:off x="-34459" y="0"/>
            <a:ext cx="4710902" cy="2355451"/>
          </a:xfrm>
          <a:custGeom>
            <a:avLst/>
            <a:gdLst/>
            <a:ahLst/>
            <a:cxnLst/>
            <a:rect l="l" t="t" r="r" b="b"/>
            <a:pathLst>
              <a:path w="4710902" h="2355451">
                <a:moveTo>
                  <a:pt x="0" y="0"/>
                </a:moveTo>
                <a:lnTo>
                  <a:pt x="4710902" y="0"/>
                </a:lnTo>
                <a:lnTo>
                  <a:pt x="4710902" y="2355451"/>
                </a:lnTo>
                <a:lnTo>
                  <a:pt x="0" y="235545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fr-FR" dirty="0"/>
          </a:p>
        </p:txBody>
      </p:sp>
      <p:sp>
        <p:nvSpPr>
          <p:cNvPr id="7" name="TextBox 7"/>
          <p:cNvSpPr txBox="1"/>
          <p:nvPr/>
        </p:nvSpPr>
        <p:spPr>
          <a:xfrm rot="-5400000">
            <a:off x="15456546" y="2086969"/>
            <a:ext cx="4790277" cy="871711"/>
          </a:xfrm>
          <a:prstGeom prst="rect">
            <a:avLst/>
          </a:prstGeom>
        </p:spPr>
        <p:txBody>
          <a:bodyPr lIns="0" tIns="0" rIns="0" bIns="0" rtlCol="0" anchor="t">
            <a:spAutoFit/>
          </a:bodyPr>
          <a:lstStyle/>
          <a:p>
            <a:pPr algn="ctr">
              <a:lnSpc>
                <a:spcPts val="6651"/>
              </a:lnSpc>
            </a:pPr>
            <a:r>
              <a:rPr lang="en-US" sz="6047">
                <a:solidFill>
                  <a:srgbClr val="FFFFFF"/>
                </a:solidFill>
                <a:latin typeface="Bobby Jones"/>
              </a:rPr>
              <a:t>DATA</a:t>
            </a:r>
          </a:p>
        </p:txBody>
      </p:sp>
      <p:sp>
        <p:nvSpPr>
          <p:cNvPr id="18" name="TextBox 28">
            <a:extLst>
              <a:ext uri="{FF2B5EF4-FFF2-40B4-BE49-F238E27FC236}">
                <a16:creationId xmlns:a16="http://schemas.microsoft.com/office/drawing/2014/main" id="{9C15461F-A35B-A381-AC71-2F196668DED4}"/>
              </a:ext>
            </a:extLst>
          </p:cNvPr>
          <p:cNvSpPr txBox="1"/>
          <p:nvPr/>
        </p:nvSpPr>
        <p:spPr>
          <a:xfrm>
            <a:off x="838200" y="2387994"/>
            <a:ext cx="16306800" cy="7078861"/>
          </a:xfrm>
          <a:prstGeom prst="rect">
            <a:avLst/>
          </a:prstGeom>
        </p:spPr>
        <p:txBody>
          <a:bodyPr wrap="square" lIns="0" tIns="0" rIns="0" bIns="0" rtlCol="0" anchor="t">
            <a:spAutoFit/>
          </a:bodyPr>
          <a:lstStyle/>
          <a:p>
            <a:pPr marL="457200" indent="-457200" algn="l">
              <a:lnSpc>
                <a:spcPts val="3735"/>
              </a:lnSpc>
              <a:buFont typeface="Wingdings" panose="05000000000000000000" pitchFamily="2" charset="2"/>
              <a:buChar char="q"/>
            </a:pPr>
            <a:r>
              <a:rPr lang="fr-FR" sz="3277" spc="140" dirty="0">
                <a:solidFill>
                  <a:srgbClr val="000000"/>
                </a:solidFill>
                <a:latin typeface="Roboto Condensed" panose="02000000000000000000" pitchFamily="2" charset="0"/>
                <a:ea typeface="Roboto Condensed" panose="02000000000000000000" pitchFamily="2" charset="0"/>
                <a:cs typeface="Roboto Condensed" panose="02000000000000000000" pitchFamily="2" charset="0"/>
              </a:rPr>
              <a:t> </a:t>
            </a:r>
            <a:r>
              <a:rPr lang="fr-FR" sz="2500" b="1" spc="140" dirty="0">
                <a:solidFill>
                  <a:srgbClr val="000000"/>
                </a:solidFill>
                <a:latin typeface="Roboto Condensed" panose="02000000000000000000" pitchFamily="2" charset="0"/>
                <a:ea typeface="Roboto Condensed" panose="02000000000000000000" pitchFamily="2" charset="0"/>
                <a:cs typeface="Roboto Condensed" panose="02000000000000000000" pitchFamily="2" charset="0"/>
              </a:rPr>
              <a:t>Groupe 1 </a:t>
            </a:r>
            <a:r>
              <a:rPr lang="fr-FR" sz="2500" spc="140" dirty="0">
                <a:solidFill>
                  <a:srgbClr val="000000"/>
                </a:solidFill>
                <a:latin typeface="Roboto Condensed" panose="02000000000000000000" pitchFamily="2" charset="0"/>
                <a:ea typeface="Roboto Condensed" panose="02000000000000000000" pitchFamily="2" charset="0"/>
                <a:cs typeface="Roboto Condensed" panose="02000000000000000000" pitchFamily="2" charset="0"/>
              </a:rPr>
              <a:t>(Cluster 0): Clients proches géographiquement  avec de courts délais de livraison, commandant principalement en début d'année pour des montants faibles. Ils paient avec 1 type de moyen de paiement et avec un nombre faible d'échéances. Les avis de ces clients sont très bons.</a:t>
            </a:r>
          </a:p>
          <a:p>
            <a:pPr marL="457200" indent="-457200" algn="l">
              <a:lnSpc>
                <a:spcPts val="3735"/>
              </a:lnSpc>
              <a:buFont typeface="Wingdings" panose="05000000000000000000" pitchFamily="2" charset="2"/>
              <a:buChar char="q"/>
            </a:pPr>
            <a:r>
              <a:rPr lang="fr-FR" sz="2500" b="1" spc="140" dirty="0">
                <a:solidFill>
                  <a:srgbClr val="000000"/>
                </a:solidFill>
                <a:latin typeface="Roboto Condensed" panose="02000000000000000000" pitchFamily="2" charset="0"/>
                <a:ea typeface="Roboto Condensed" panose="02000000000000000000" pitchFamily="2" charset="0"/>
                <a:cs typeface="Roboto Condensed" panose="02000000000000000000" pitchFamily="2" charset="0"/>
              </a:rPr>
              <a:t>Groupe 2 </a:t>
            </a:r>
            <a:r>
              <a:rPr lang="fr-FR" sz="2500" spc="140" dirty="0">
                <a:solidFill>
                  <a:srgbClr val="000000"/>
                </a:solidFill>
                <a:latin typeface="Roboto Condensed" panose="02000000000000000000" pitchFamily="2" charset="0"/>
                <a:ea typeface="Roboto Condensed" panose="02000000000000000000" pitchFamily="2" charset="0"/>
                <a:cs typeface="Roboto Condensed" panose="02000000000000000000" pitchFamily="2" charset="0"/>
              </a:rPr>
              <a:t>(Cluster 1): Clients de fin d'année. Ils règlent avec plusieurs moyens de paiement pour des montants faibles. Ces clients sont géographiquement peu éloignés(distance </a:t>
            </a:r>
            <a:r>
              <a:rPr lang="fr-FR" sz="2500" spc="140" dirty="0" err="1">
                <a:solidFill>
                  <a:srgbClr val="000000"/>
                </a:solidFill>
                <a:latin typeface="Roboto Condensed" panose="02000000000000000000" pitchFamily="2" charset="0"/>
                <a:ea typeface="Roboto Condensed" panose="02000000000000000000" pitchFamily="2" charset="0"/>
                <a:cs typeface="Roboto Condensed" panose="02000000000000000000" pitchFamily="2" charset="0"/>
              </a:rPr>
              <a:t>haverstine</a:t>
            </a:r>
            <a:r>
              <a:rPr lang="fr-FR" sz="2500" spc="140" dirty="0">
                <a:solidFill>
                  <a:srgbClr val="000000"/>
                </a:solidFill>
                <a:latin typeface="Roboto Condensed" panose="02000000000000000000" pitchFamily="2" charset="0"/>
                <a:ea typeface="Roboto Condensed" panose="02000000000000000000" pitchFamily="2" charset="0"/>
                <a:cs typeface="Roboto Condensed" panose="02000000000000000000" pitchFamily="2" charset="0"/>
              </a:rPr>
              <a:t> faible) et les délais de livraison sont courts. Les avis de ces clients sont également très bons.</a:t>
            </a:r>
          </a:p>
          <a:p>
            <a:pPr marL="457200" indent="-457200" algn="l">
              <a:lnSpc>
                <a:spcPts val="3735"/>
              </a:lnSpc>
              <a:buFont typeface="Wingdings" panose="05000000000000000000" pitchFamily="2" charset="2"/>
              <a:buChar char="q"/>
            </a:pPr>
            <a:r>
              <a:rPr lang="fr-FR" sz="2500" b="1" spc="140" dirty="0">
                <a:solidFill>
                  <a:srgbClr val="000000"/>
                </a:solidFill>
                <a:latin typeface="Roboto Condensed" panose="02000000000000000000" pitchFamily="2" charset="0"/>
                <a:ea typeface="Roboto Condensed" panose="02000000000000000000" pitchFamily="2" charset="0"/>
                <a:cs typeface="Roboto Condensed" panose="02000000000000000000" pitchFamily="2" charset="0"/>
              </a:rPr>
              <a:t>Groupe 3  </a:t>
            </a:r>
            <a:r>
              <a:rPr lang="fr-FR" sz="2500" spc="140" dirty="0">
                <a:solidFill>
                  <a:srgbClr val="000000"/>
                </a:solidFill>
                <a:latin typeface="Roboto Condensed" panose="02000000000000000000" pitchFamily="2" charset="0"/>
                <a:ea typeface="Roboto Condensed" panose="02000000000000000000" pitchFamily="2" charset="0"/>
                <a:cs typeface="Roboto Condensed" panose="02000000000000000000" pitchFamily="2" charset="0"/>
              </a:rPr>
              <a:t>(Cluster 3): Regroupe les clients qui utilisent plusieurs moyens de paiement et un nombre important d'échéances. Ils ont tendance à espacer les délais entre 2 commandes. Les avis de ces clients sont également très bons.</a:t>
            </a:r>
          </a:p>
          <a:p>
            <a:pPr marL="457200" indent="-457200" algn="l">
              <a:lnSpc>
                <a:spcPts val="3735"/>
              </a:lnSpc>
              <a:buFont typeface="Wingdings" panose="05000000000000000000" pitchFamily="2" charset="2"/>
              <a:buChar char="q"/>
            </a:pPr>
            <a:r>
              <a:rPr lang="fr-FR" sz="2500" b="1" spc="140" dirty="0">
                <a:solidFill>
                  <a:srgbClr val="000000"/>
                </a:solidFill>
                <a:latin typeface="Roboto Condensed" panose="02000000000000000000" pitchFamily="2" charset="0"/>
                <a:ea typeface="Roboto Condensed" panose="02000000000000000000" pitchFamily="2" charset="0"/>
                <a:cs typeface="Roboto Condensed" panose="02000000000000000000" pitchFamily="2" charset="0"/>
              </a:rPr>
              <a:t>Groupe 4 </a:t>
            </a:r>
            <a:r>
              <a:rPr lang="fr-FR" sz="2500" spc="140" dirty="0">
                <a:solidFill>
                  <a:srgbClr val="000000"/>
                </a:solidFill>
                <a:latin typeface="Roboto Condensed" panose="02000000000000000000" pitchFamily="2" charset="0"/>
                <a:ea typeface="Roboto Condensed" panose="02000000000000000000" pitchFamily="2" charset="0"/>
                <a:cs typeface="Roboto Condensed" panose="02000000000000000000" pitchFamily="2" charset="0"/>
              </a:rPr>
              <a:t>(Cluster 2): Ce sont des clients mécontents (les avis sont mauvais). Les délais de livraison sont très importants et les frais de port élevés en raison de l'éloignement géographique. Ce sont cependant les clients qui ont le plus dépensé et ont acheté un grand nombre d'articles. En revanche, le nombre de commandes passées sur le site est moyen.</a:t>
            </a:r>
          </a:p>
          <a:p>
            <a:pPr marL="457200" indent="-457200" algn="l">
              <a:lnSpc>
                <a:spcPts val="3735"/>
              </a:lnSpc>
              <a:buFont typeface="Wingdings" panose="05000000000000000000" pitchFamily="2" charset="2"/>
              <a:buChar char="q"/>
            </a:pPr>
            <a:r>
              <a:rPr lang="fr-FR" sz="2500" b="1" spc="140" dirty="0">
                <a:solidFill>
                  <a:srgbClr val="000000"/>
                </a:solidFill>
                <a:latin typeface="Roboto Condensed" panose="02000000000000000000" pitchFamily="2" charset="0"/>
                <a:ea typeface="Roboto Condensed" panose="02000000000000000000" pitchFamily="2" charset="0"/>
                <a:cs typeface="Roboto Condensed" panose="02000000000000000000" pitchFamily="2" charset="0"/>
              </a:rPr>
              <a:t>Groupe 5 </a:t>
            </a:r>
            <a:r>
              <a:rPr lang="fr-FR" sz="2500" spc="140" dirty="0">
                <a:solidFill>
                  <a:srgbClr val="000000"/>
                </a:solidFill>
                <a:latin typeface="Roboto Condensed" panose="02000000000000000000" pitchFamily="2" charset="0"/>
                <a:ea typeface="Roboto Condensed" panose="02000000000000000000" pitchFamily="2" charset="0"/>
                <a:cs typeface="Roboto Condensed" panose="02000000000000000000" pitchFamily="2" charset="0"/>
              </a:rPr>
              <a:t>(Cluster 4): Ces clients ont passé un nombre important de commandes et sont satisfaits. ils paient comptant pour un montant moyen de commande. Ils sont géographiquement proches.</a:t>
            </a:r>
          </a:p>
        </p:txBody>
      </p:sp>
      <p:cxnSp>
        <p:nvCxnSpPr>
          <p:cNvPr id="19" name="Connecteur droit 18">
            <a:extLst>
              <a:ext uri="{FF2B5EF4-FFF2-40B4-BE49-F238E27FC236}">
                <a16:creationId xmlns:a16="http://schemas.microsoft.com/office/drawing/2014/main" id="{1BAE2D11-2712-33B0-A81F-2B7F93E9631C}"/>
              </a:ext>
            </a:extLst>
          </p:cNvPr>
          <p:cNvCxnSpPr/>
          <p:nvPr/>
        </p:nvCxnSpPr>
        <p:spPr>
          <a:xfrm>
            <a:off x="4724400" y="932065"/>
            <a:ext cx="11052000"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20" name="TextBox 8">
            <a:extLst>
              <a:ext uri="{FF2B5EF4-FFF2-40B4-BE49-F238E27FC236}">
                <a16:creationId xmlns:a16="http://schemas.microsoft.com/office/drawing/2014/main" id="{3CE93C82-120C-C100-CA67-D0CFE4BD7B48}"/>
              </a:ext>
            </a:extLst>
          </p:cNvPr>
          <p:cNvSpPr txBox="1"/>
          <p:nvPr/>
        </p:nvSpPr>
        <p:spPr>
          <a:xfrm>
            <a:off x="4879800" y="124610"/>
            <a:ext cx="10896600" cy="859210"/>
          </a:xfrm>
          <a:prstGeom prst="rect">
            <a:avLst/>
          </a:prstGeom>
        </p:spPr>
        <p:txBody>
          <a:bodyPr wrap="square" lIns="0" tIns="0" rIns="0" bIns="0" rtlCol="0" anchor="t">
            <a:spAutoFit/>
          </a:bodyPr>
          <a:lstStyle/>
          <a:p>
            <a:pPr>
              <a:lnSpc>
                <a:spcPts val="6651"/>
              </a:lnSpc>
            </a:pPr>
            <a:r>
              <a:rPr lang="en-US" sz="6050" dirty="0">
                <a:solidFill>
                  <a:srgbClr val="064663"/>
                </a:solidFill>
                <a:latin typeface="Roboto Condensed" panose="02000000000000000000" pitchFamily="2" charset="0"/>
                <a:ea typeface="Roboto Condensed" panose="02000000000000000000" pitchFamily="2" charset="0"/>
                <a:cs typeface="Roboto Condensed" panose="02000000000000000000" pitchFamily="2" charset="0"/>
              </a:rPr>
              <a:t>Algorithme </a:t>
            </a:r>
            <a:r>
              <a:rPr lang="en-US" sz="6050" dirty="0" err="1">
                <a:solidFill>
                  <a:srgbClr val="064663"/>
                </a:solidFill>
                <a:latin typeface="Roboto Condensed" panose="02000000000000000000" pitchFamily="2" charset="0"/>
                <a:ea typeface="Roboto Condensed" panose="02000000000000000000" pitchFamily="2" charset="0"/>
                <a:cs typeface="Roboto Condensed" panose="02000000000000000000" pitchFamily="2" charset="0"/>
              </a:rPr>
              <a:t>retenu</a:t>
            </a:r>
            <a:r>
              <a:rPr lang="en-US" sz="6050" dirty="0">
                <a:solidFill>
                  <a:srgbClr val="064663"/>
                </a:solidFill>
                <a:latin typeface="Roboto Condensed" panose="02000000000000000000" pitchFamily="2" charset="0"/>
                <a:ea typeface="Roboto Condensed" panose="02000000000000000000" pitchFamily="2" charset="0"/>
                <a:cs typeface="Roboto Condensed" panose="02000000000000000000" pitchFamily="2" charset="0"/>
              </a:rPr>
              <a:t> : </a:t>
            </a:r>
            <a:r>
              <a:rPr lang="en-US" sz="6050" dirty="0" err="1">
                <a:solidFill>
                  <a:srgbClr val="064663"/>
                </a:solidFill>
                <a:latin typeface="Roboto Condensed" panose="02000000000000000000" pitchFamily="2" charset="0"/>
                <a:ea typeface="Roboto Condensed" panose="02000000000000000000" pitchFamily="2" charset="0"/>
                <a:cs typeface="Roboto Condensed" panose="02000000000000000000" pitchFamily="2" charset="0"/>
              </a:rPr>
              <a:t>Intérprétation</a:t>
            </a:r>
            <a:r>
              <a:rPr lang="en-US" sz="6050" dirty="0">
                <a:solidFill>
                  <a:srgbClr val="064663"/>
                </a:solidFill>
                <a:latin typeface="Roboto Condensed" panose="02000000000000000000" pitchFamily="2" charset="0"/>
                <a:ea typeface="Roboto Condensed" panose="02000000000000000000" pitchFamily="2" charset="0"/>
                <a:cs typeface="Roboto Condensed" panose="02000000000000000000" pitchFamily="2" charset="0"/>
              </a:rPr>
              <a:t> </a:t>
            </a:r>
          </a:p>
        </p:txBody>
      </p:sp>
    </p:spTree>
    <p:extLst>
      <p:ext uri="{BB962C8B-B14F-4D97-AF65-F5344CB8AC3E}">
        <p14:creationId xmlns:p14="http://schemas.microsoft.com/office/powerpoint/2010/main" val="16261691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1643126" y="-148127"/>
            <a:ext cx="6739198" cy="10583255"/>
            <a:chOff x="0" y="0"/>
            <a:chExt cx="21004886" cy="32986129"/>
          </a:xfrm>
        </p:grpSpPr>
        <p:sp>
          <p:nvSpPr>
            <p:cNvPr id="3" name="Freeform 3"/>
            <p:cNvSpPr/>
            <p:nvPr/>
          </p:nvSpPr>
          <p:spPr>
            <a:xfrm>
              <a:off x="0" y="0"/>
              <a:ext cx="21004785" cy="32986092"/>
            </a:xfrm>
            <a:custGeom>
              <a:avLst/>
              <a:gdLst/>
              <a:ahLst/>
              <a:cxnLst/>
              <a:rect l="l" t="t" r="r" b="b"/>
              <a:pathLst>
                <a:path w="21004785" h="32986092">
                  <a:moveTo>
                    <a:pt x="3160014" y="0"/>
                  </a:moveTo>
                  <a:lnTo>
                    <a:pt x="0" y="9356090"/>
                  </a:lnTo>
                  <a:lnTo>
                    <a:pt x="13488924" y="32986092"/>
                  </a:lnTo>
                  <a:lnTo>
                    <a:pt x="21004785" y="32986092"/>
                  </a:lnTo>
                  <a:lnTo>
                    <a:pt x="21004785" y="0"/>
                  </a:lnTo>
                  <a:close/>
                </a:path>
              </a:pathLst>
            </a:custGeom>
            <a:blipFill>
              <a:blip r:embed="rId2"/>
              <a:stretch>
                <a:fillRect l="-55844" t="-14162" r="-126487"/>
              </a:stretch>
            </a:blipFill>
          </p:spPr>
        </p:sp>
      </p:grpSp>
      <p:grpSp>
        <p:nvGrpSpPr>
          <p:cNvPr id="4" name="Group 4"/>
          <p:cNvGrpSpPr/>
          <p:nvPr/>
        </p:nvGrpSpPr>
        <p:grpSpPr>
          <a:xfrm>
            <a:off x="11283787" y="7901367"/>
            <a:ext cx="3142082" cy="2749321"/>
            <a:chOff x="0" y="0"/>
            <a:chExt cx="812800" cy="711200"/>
          </a:xfrm>
        </p:grpSpPr>
        <p:sp>
          <p:nvSpPr>
            <p:cNvPr id="5" name="Freeform 5"/>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0088B6"/>
            </a:solidFill>
          </p:spPr>
        </p:sp>
        <p:sp>
          <p:nvSpPr>
            <p:cNvPr id="6" name="TextBox 6"/>
            <p:cNvSpPr txBox="1"/>
            <p:nvPr/>
          </p:nvSpPr>
          <p:spPr>
            <a:xfrm>
              <a:off x="127000" y="292100"/>
              <a:ext cx="558800" cy="368300"/>
            </a:xfrm>
            <a:prstGeom prst="rect">
              <a:avLst/>
            </a:prstGeom>
          </p:spPr>
          <p:txBody>
            <a:bodyPr lIns="50800" tIns="50800" rIns="50800" bIns="50800" rtlCol="0" anchor="ctr"/>
            <a:lstStyle/>
            <a:p>
              <a:pPr algn="ctr">
                <a:lnSpc>
                  <a:spcPts val="2659"/>
                </a:lnSpc>
              </a:pPr>
              <a:endParaRPr/>
            </a:p>
          </p:txBody>
        </p:sp>
      </p:grpSp>
      <p:grpSp>
        <p:nvGrpSpPr>
          <p:cNvPr id="7" name="Group 7"/>
          <p:cNvGrpSpPr/>
          <p:nvPr/>
        </p:nvGrpSpPr>
        <p:grpSpPr>
          <a:xfrm rot="3614395">
            <a:off x="7988275" y="7998995"/>
            <a:ext cx="11058055" cy="802493"/>
            <a:chOff x="0" y="0"/>
            <a:chExt cx="3139792" cy="227858"/>
          </a:xfrm>
        </p:grpSpPr>
        <p:sp>
          <p:nvSpPr>
            <p:cNvPr id="8" name="Freeform 8"/>
            <p:cNvSpPr/>
            <p:nvPr/>
          </p:nvSpPr>
          <p:spPr>
            <a:xfrm>
              <a:off x="0" y="0"/>
              <a:ext cx="3139792" cy="227858"/>
            </a:xfrm>
            <a:custGeom>
              <a:avLst/>
              <a:gdLst/>
              <a:ahLst/>
              <a:cxnLst/>
              <a:rect l="l" t="t" r="r" b="b"/>
              <a:pathLst>
                <a:path w="3139792" h="227858">
                  <a:moveTo>
                    <a:pt x="2936592" y="0"/>
                  </a:moveTo>
                  <a:lnTo>
                    <a:pt x="0" y="0"/>
                  </a:lnTo>
                  <a:lnTo>
                    <a:pt x="203200" y="227858"/>
                  </a:lnTo>
                  <a:lnTo>
                    <a:pt x="3139792" y="227858"/>
                  </a:lnTo>
                  <a:lnTo>
                    <a:pt x="2936592" y="0"/>
                  </a:lnTo>
                  <a:close/>
                </a:path>
              </a:pathLst>
            </a:custGeom>
            <a:solidFill>
              <a:srgbClr val="2B4865"/>
            </a:solidFill>
          </p:spPr>
        </p:sp>
        <p:sp>
          <p:nvSpPr>
            <p:cNvPr id="9" name="TextBox 9"/>
            <p:cNvSpPr txBox="1"/>
            <p:nvPr/>
          </p:nvSpPr>
          <p:spPr>
            <a:xfrm>
              <a:off x="101600" y="-38100"/>
              <a:ext cx="2936592" cy="265958"/>
            </a:xfrm>
            <a:prstGeom prst="rect">
              <a:avLst/>
            </a:prstGeom>
          </p:spPr>
          <p:txBody>
            <a:bodyPr lIns="50800" tIns="50800" rIns="50800" bIns="50800" rtlCol="0" anchor="ctr"/>
            <a:lstStyle/>
            <a:p>
              <a:pPr algn="ctr">
                <a:lnSpc>
                  <a:spcPts val="2659"/>
                </a:lnSpc>
                <a:spcBef>
                  <a:spcPct val="0"/>
                </a:spcBef>
              </a:pPr>
              <a:endParaRPr/>
            </a:p>
          </p:txBody>
        </p:sp>
      </p:grpSp>
      <p:grpSp>
        <p:nvGrpSpPr>
          <p:cNvPr id="10" name="Group 10"/>
          <p:cNvGrpSpPr/>
          <p:nvPr/>
        </p:nvGrpSpPr>
        <p:grpSpPr>
          <a:xfrm rot="-4292735">
            <a:off x="7039440" y="-2647312"/>
            <a:ext cx="7601173" cy="3992009"/>
            <a:chOff x="0" y="0"/>
            <a:chExt cx="435643" cy="228792"/>
          </a:xfrm>
        </p:grpSpPr>
        <p:sp>
          <p:nvSpPr>
            <p:cNvPr id="11" name="Freeform 11"/>
            <p:cNvSpPr/>
            <p:nvPr/>
          </p:nvSpPr>
          <p:spPr>
            <a:xfrm>
              <a:off x="0" y="0"/>
              <a:ext cx="435643" cy="228792"/>
            </a:xfrm>
            <a:custGeom>
              <a:avLst/>
              <a:gdLst/>
              <a:ahLst/>
              <a:cxnLst/>
              <a:rect l="l" t="t" r="r" b="b"/>
              <a:pathLst>
                <a:path w="435643" h="228792">
                  <a:moveTo>
                    <a:pt x="203200" y="0"/>
                  </a:moveTo>
                  <a:lnTo>
                    <a:pt x="435643" y="0"/>
                  </a:lnTo>
                  <a:lnTo>
                    <a:pt x="232443" y="228792"/>
                  </a:lnTo>
                  <a:lnTo>
                    <a:pt x="0" y="228792"/>
                  </a:lnTo>
                  <a:lnTo>
                    <a:pt x="203200" y="0"/>
                  </a:lnTo>
                  <a:close/>
                </a:path>
              </a:pathLst>
            </a:custGeom>
            <a:solidFill>
              <a:srgbClr val="2B4865"/>
            </a:solidFill>
          </p:spPr>
        </p:sp>
        <p:sp>
          <p:nvSpPr>
            <p:cNvPr id="12" name="TextBox 12"/>
            <p:cNvSpPr txBox="1"/>
            <p:nvPr/>
          </p:nvSpPr>
          <p:spPr>
            <a:xfrm>
              <a:off x="101600" y="-38100"/>
              <a:ext cx="232443" cy="266892"/>
            </a:xfrm>
            <a:prstGeom prst="rect">
              <a:avLst/>
            </a:prstGeom>
          </p:spPr>
          <p:txBody>
            <a:bodyPr lIns="50800" tIns="50800" rIns="50800" bIns="50800" rtlCol="0" anchor="ctr"/>
            <a:lstStyle/>
            <a:p>
              <a:pPr algn="ctr">
                <a:lnSpc>
                  <a:spcPts val="2659"/>
                </a:lnSpc>
              </a:pPr>
              <a:endParaRPr/>
            </a:p>
          </p:txBody>
        </p:sp>
      </p:grpSp>
      <p:grpSp>
        <p:nvGrpSpPr>
          <p:cNvPr id="13" name="Group 13"/>
          <p:cNvGrpSpPr/>
          <p:nvPr/>
        </p:nvGrpSpPr>
        <p:grpSpPr>
          <a:xfrm rot="3614395">
            <a:off x="5350782" y="4892461"/>
            <a:ext cx="14583244" cy="802493"/>
            <a:chOff x="0" y="0"/>
            <a:chExt cx="4140724" cy="227858"/>
          </a:xfrm>
        </p:grpSpPr>
        <p:sp>
          <p:nvSpPr>
            <p:cNvPr id="14" name="Freeform 14"/>
            <p:cNvSpPr/>
            <p:nvPr/>
          </p:nvSpPr>
          <p:spPr>
            <a:xfrm>
              <a:off x="0" y="0"/>
              <a:ext cx="4140724" cy="227858"/>
            </a:xfrm>
            <a:custGeom>
              <a:avLst/>
              <a:gdLst/>
              <a:ahLst/>
              <a:cxnLst/>
              <a:rect l="l" t="t" r="r" b="b"/>
              <a:pathLst>
                <a:path w="4140724" h="227858">
                  <a:moveTo>
                    <a:pt x="3937524" y="0"/>
                  </a:moveTo>
                  <a:lnTo>
                    <a:pt x="0" y="0"/>
                  </a:lnTo>
                  <a:lnTo>
                    <a:pt x="203200" y="227858"/>
                  </a:lnTo>
                  <a:lnTo>
                    <a:pt x="4140724" y="227858"/>
                  </a:lnTo>
                  <a:lnTo>
                    <a:pt x="3937524" y="0"/>
                  </a:lnTo>
                  <a:close/>
                </a:path>
              </a:pathLst>
            </a:custGeom>
            <a:solidFill>
              <a:srgbClr val="0088B6"/>
            </a:solidFill>
          </p:spPr>
        </p:sp>
        <p:sp>
          <p:nvSpPr>
            <p:cNvPr id="15" name="TextBox 15"/>
            <p:cNvSpPr txBox="1"/>
            <p:nvPr/>
          </p:nvSpPr>
          <p:spPr>
            <a:xfrm>
              <a:off x="101600" y="-38100"/>
              <a:ext cx="3937524" cy="265958"/>
            </a:xfrm>
            <a:prstGeom prst="rect">
              <a:avLst/>
            </a:prstGeom>
          </p:spPr>
          <p:txBody>
            <a:bodyPr lIns="50800" tIns="50800" rIns="50800" bIns="50800" rtlCol="0" anchor="ctr"/>
            <a:lstStyle/>
            <a:p>
              <a:pPr algn="ctr">
                <a:lnSpc>
                  <a:spcPts val="2659"/>
                </a:lnSpc>
                <a:spcBef>
                  <a:spcPct val="0"/>
                </a:spcBef>
              </a:pPr>
              <a:endParaRPr/>
            </a:p>
          </p:txBody>
        </p:sp>
      </p:grpSp>
      <p:sp>
        <p:nvSpPr>
          <p:cNvPr id="22" name="TextBox 22"/>
          <p:cNvSpPr txBox="1"/>
          <p:nvPr/>
        </p:nvSpPr>
        <p:spPr>
          <a:xfrm>
            <a:off x="460294" y="1470884"/>
            <a:ext cx="8767645" cy="1831784"/>
          </a:xfrm>
          <a:prstGeom prst="rect">
            <a:avLst/>
          </a:prstGeom>
        </p:spPr>
        <p:txBody>
          <a:bodyPr lIns="0" tIns="0" rIns="0" bIns="0" rtlCol="0" anchor="t">
            <a:spAutoFit/>
          </a:bodyPr>
          <a:lstStyle/>
          <a:p>
            <a:pPr algn="just">
              <a:lnSpc>
                <a:spcPts val="3569"/>
              </a:lnSpc>
            </a:pPr>
            <a:r>
              <a:rPr lang="en-US" sz="2400" dirty="0" err="1">
                <a:solidFill>
                  <a:srgbClr val="000000"/>
                </a:solidFill>
                <a:latin typeface="Poppins"/>
              </a:rPr>
              <a:t>Olist</a:t>
            </a:r>
            <a:r>
              <a:rPr lang="en-US" sz="2400" dirty="0">
                <a:solidFill>
                  <a:srgbClr val="000000"/>
                </a:solidFill>
                <a:latin typeface="Poppins"/>
              </a:rPr>
              <a:t> </a:t>
            </a:r>
            <a:r>
              <a:rPr lang="en-US" sz="2400" dirty="0" err="1">
                <a:solidFill>
                  <a:srgbClr val="000000"/>
                </a:solidFill>
                <a:latin typeface="Poppins"/>
              </a:rPr>
              <a:t>est</a:t>
            </a:r>
            <a:r>
              <a:rPr lang="en-US" sz="2400" dirty="0">
                <a:solidFill>
                  <a:srgbClr val="000000"/>
                </a:solidFill>
                <a:latin typeface="Poppins"/>
              </a:rPr>
              <a:t> </a:t>
            </a:r>
            <a:r>
              <a:rPr lang="en-US" sz="2400" dirty="0" err="1">
                <a:solidFill>
                  <a:srgbClr val="000000"/>
                </a:solidFill>
                <a:latin typeface="Poppins"/>
              </a:rPr>
              <a:t>une</a:t>
            </a:r>
            <a:r>
              <a:rPr lang="en-US" sz="2400" dirty="0">
                <a:solidFill>
                  <a:srgbClr val="000000"/>
                </a:solidFill>
                <a:latin typeface="Poppins"/>
              </a:rPr>
              <a:t> </a:t>
            </a:r>
            <a:r>
              <a:rPr lang="en-US" sz="2400" dirty="0" err="1">
                <a:solidFill>
                  <a:srgbClr val="000000"/>
                </a:solidFill>
                <a:latin typeface="Poppins"/>
              </a:rPr>
              <a:t>entreprise</a:t>
            </a:r>
            <a:r>
              <a:rPr lang="en-US" sz="2400" dirty="0">
                <a:solidFill>
                  <a:srgbClr val="000000"/>
                </a:solidFill>
                <a:latin typeface="Poppins"/>
              </a:rPr>
              <a:t> </a:t>
            </a:r>
            <a:r>
              <a:rPr lang="en-US" sz="2400" dirty="0" err="1">
                <a:solidFill>
                  <a:srgbClr val="000000"/>
                </a:solidFill>
                <a:latin typeface="Poppins"/>
              </a:rPr>
              <a:t>Brésilienne</a:t>
            </a:r>
            <a:r>
              <a:rPr lang="en-US" sz="2400" dirty="0">
                <a:solidFill>
                  <a:srgbClr val="000000"/>
                </a:solidFill>
                <a:latin typeface="Poppins"/>
              </a:rPr>
              <a:t> , </a:t>
            </a:r>
            <a:r>
              <a:rPr lang="en-US" sz="2400" dirty="0" err="1">
                <a:solidFill>
                  <a:srgbClr val="000000"/>
                </a:solidFill>
                <a:latin typeface="Poppins"/>
              </a:rPr>
              <a:t>spécialisé</a:t>
            </a:r>
            <a:r>
              <a:rPr lang="en-US" sz="2400" dirty="0">
                <a:solidFill>
                  <a:srgbClr val="000000"/>
                </a:solidFill>
                <a:latin typeface="Poppins"/>
              </a:rPr>
              <a:t> </a:t>
            </a:r>
            <a:r>
              <a:rPr lang="en-US" sz="2400" dirty="0" err="1">
                <a:solidFill>
                  <a:srgbClr val="000000"/>
                </a:solidFill>
                <a:latin typeface="Poppins"/>
              </a:rPr>
              <a:t>en</a:t>
            </a:r>
            <a:r>
              <a:rPr lang="en-US" sz="2400" dirty="0">
                <a:solidFill>
                  <a:srgbClr val="000000"/>
                </a:solidFill>
                <a:latin typeface="Poppins"/>
              </a:rPr>
              <a:t> E-commerce </a:t>
            </a:r>
            <a:r>
              <a:rPr lang="en-US" sz="2400" dirty="0" err="1">
                <a:solidFill>
                  <a:srgbClr val="000000"/>
                </a:solidFill>
                <a:latin typeface="Poppins"/>
              </a:rPr>
              <a:t>elle</a:t>
            </a:r>
            <a:r>
              <a:rPr lang="en-US" sz="2400" dirty="0">
                <a:solidFill>
                  <a:srgbClr val="000000"/>
                </a:solidFill>
                <a:latin typeface="Poppins"/>
              </a:rPr>
              <a:t> </a:t>
            </a:r>
            <a:r>
              <a:rPr lang="en-US" sz="2400" dirty="0" err="1">
                <a:solidFill>
                  <a:srgbClr val="000000"/>
                </a:solidFill>
                <a:latin typeface="Poppins"/>
              </a:rPr>
              <a:t>souhaite</a:t>
            </a:r>
            <a:r>
              <a:rPr lang="en-US" sz="2400" dirty="0">
                <a:solidFill>
                  <a:srgbClr val="000000"/>
                </a:solidFill>
                <a:latin typeface="Poppins"/>
              </a:rPr>
              <a:t> </a:t>
            </a:r>
            <a:r>
              <a:rPr lang="en-US" sz="2400" dirty="0" err="1">
                <a:solidFill>
                  <a:srgbClr val="000000"/>
                </a:solidFill>
                <a:latin typeface="Poppins"/>
              </a:rPr>
              <a:t>fournir</a:t>
            </a:r>
            <a:r>
              <a:rPr lang="en-US" sz="2400" dirty="0">
                <a:solidFill>
                  <a:srgbClr val="000000"/>
                </a:solidFill>
                <a:latin typeface="Poppins"/>
              </a:rPr>
              <a:t> à </a:t>
            </a:r>
            <a:r>
              <a:rPr lang="en-US" sz="2400" dirty="0" err="1">
                <a:solidFill>
                  <a:srgbClr val="000000"/>
                </a:solidFill>
                <a:latin typeface="Poppins"/>
              </a:rPr>
              <a:t>ses</a:t>
            </a:r>
            <a:r>
              <a:rPr lang="en-US" sz="2400" dirty="0">
                <a:solidFill>
                  <a:srgbClr val="000000"/>
                </a:solidFill>
                <a:latin typeface="Poppins"/>
              </a:rPr>
              <a:t> </a:t>
            </a:r>
            <a:r>
              <a:rPr lang="en-US" sz="2400" dirty="0" err="1">
                <a:solidFill>
                  <a:srgbClr val="000000"/>
                </a:solidFill>
                <a:latin typeface="Poppins"/>
              </a:rPr>
              <a:t>équipes</a:t>
            </a:r>
            <a:r>
              <a:rPr lang="en-US" sz="2400" dirty="0">
                <a:solidFill>
                  <a:srgbClr val="000000"/>
                </a:solidFill>
                <a:latin typeface="Poppins"/>
              </a:rPr>
              <a:t> marketing </a:t>
            </a:r>
            <a:r>
              <a:rPr lang="en-US" sz="2400" b="1" dirty="0" err="1">
                <a:solidFill>
                  <a:srgbClr val="000000"/>
                </a:solidFill>
                <a:latin typeface="Poppins"/>
              </a:rPr>
              <a:t>une</a:t>
            </a:r>
            <a:r>
              <a:rPr lang="en-US" sz="2400" b="1" dirty="0">
                <a:solidFill>
                  <a:srgbClr val="000000"/>
                </a:solidFill>
                <a:latin typeface="Poppins"/>
              </a:rPr>
              <a:t> </a:t>
            </a:r>
            <a:r>
              <a:rPr lang="en-US" sz="2400" b="1" dirty="0" err="1">
                <a:solidFill>
                  <a:srgbClr val="000000"/>
                </a:solidFill>
                <a:latin typeface="Poppins"/>
              </a:rPr>
              <a:t>segmenation</a:t>
            </a:r>
            <a:r>
              <a:rPr lang="en-US" sz="2400" b="1" dirty="0">
                <a:solidFill>
                  <a:srgbClr val="000000"/>
                </a:solidFill>
                <a:latin typeface="Poppins"/>
              </a:rPr>
              <a:t> des clients </a:t>
            </a:r>
            <a:r>
              <a:rPr lang="en-US" sz="2400" b="1" dirty="0" err="1">
                <a:solidFill>
                  <a:srgbClr val="000000"/>
                </a:solidFill>
                <a:latin typeface="Poppins"/>
              </a:rPr>
              <a:t>utilisable</a:t>
            </a:r>
            <a:r>
              <a:rPr lang="en-US" sz="2400" b="1" dirty="0">
                <a:solidFill>
                  <a:srgbClr val="000000"/>
                </a:solidFill>
                <a:latin typeface="Poppins"/>
              </a:rPr>
              <a:t> au </a:t>
            </a:r>
            <a:r>
              <a:rPr lang="en-US" sz="2400" b="1" dirty="0" err="1">
                <a:solidFill>
                  <a:srgbClr val="000000"/>
                </a:solidFill>
                <a:latin typeface="Poppins"/>
              </a:rPr>
              <a:t>quotidien</a:t>
            </a:r>
            <a:r>
              <a:rPr lang="en-US" sz="2400" b="1" dirty="0">
                <a:solidFill>
                  <a:srgbClr val="000000"/>
                </a:solidFill>
                <a:latin typeface="Poppins"/>
              </a:rPr>
              <a:t> pour </a:t>
            </a:r>
            <a:r>
              <a:rPr lang="en-US" sz="2400" b="1" dirty="0" err="1">
                <a:solidFill>
                  <a:srgbClr val="000000"/>
                </a:solidFill>
                <a:latin typeface="Poppins"/>
              </a:rPr>
              <a:t>leur</a:t>
            </a:r>
            <a:r>
              <a:rPr lang="en-US" sz="2400" b="1" dirty="0">
                <a:solidFill>
                  <a:srgbClr val="000000"/>
                </a:solidFill>
                <a:latin typeface="Poppins"/>
              </a:rPr>
              <a:t> </a:t>
            </a:r>
            <a:r>
              <a:rPr lang="en-US" sz="2400" b="1" dirty="0" err="1">
                <a:solidFill>
                  <a:srgbClr val="000000"/>
                </a:solidFill>
                <a:latin typeface="Poppins"/>
              </a:rPr>
              <a:t>campagne</a:t>
            </a:r>
            <a:r>
              <a:rPr lang="en-US" sz="2400" b="1" dirty="0">
                <a:solidFill>
                  <a:srgbClr val="000000"/>
                </a:solidFill>
                <a:latin typeface="Poppins"/>
              </a:rPr>
              <a:t> de </a:t>
            </a:r>
            <a:r>
              <a:rPr lang="en-US" sz="2400" b="1" dirty="0" err="1">
                <a:solidFill>
                  <a:srgbClr val="000000"/>
                </a:solidFill>
                <a:latin typeface="Poppins"/>
              </a:rPr>
              <a:t>publicité</a:t>
            </a:r>
            <a:r>
              <a:rPr lang="en-US" sz="2400" b="1" dirty="0">
                <a:solidFill>
                  <a:srgbClr val="000000"/>
                </a:solidFill>
                <a:latin typeface="Poppins"/>
              </a:rPr>
              <a:t>.</a:t>
            </a:r>
          </a:p>
        </p:txBody>
      </p:sp>
      <p:sp>
        <p:nvSpPr>
          <p:cNvPr id="23" name="TextBox 23"/>
          <p:cNvSpPr txBox="1"/>
          <p:nvPr/>
        </p:nvSpPr>
        <p:spPr>
          <a:xfrm>
            <a:off x="391725" y="623604"/>
            <a:ext cx="7762527" cy="654025"/>
          </a:xfrm>
          <a:prstGeom prst="rect">
            <a:avLst/>
          </a:prstGeom>
        </p:spPr>
        <p:txBody>
          <a:bodyPr wrap="square" lIns="0" tIns="0" rIns="0" bIns="0" rtlCol="0" anchor="t">
            <a:spAutoFit/>
          </a:bodyPr>
          <a:lstStyle/>
          <a:p>
            <a:pPr algn="l">
              <a:lnSpc>
                <a:spcPts val="5084"/>
              </a:lnSpc>
            </a:pPr>
            <a:r>
              <a:rPr lang="en-US" sz="4499" spc="-134" dirty="0" err="1">
                <a:solidFill>
                  <a:schemeClr val="accent1">
                    <a:lumMod val="75000"/>
                  </a:schemeClr>
                </a:solidFill>
                <a:latin typeface="Poppins Bold"/>
              </a:rPr>
              <a:t>Contexte</a:t>
            </a:r>
            <a:r>
              <a:rPr lang="en-US" sz="4499" spc="-134" dirty="0">
                <a:solidFill>
                  <a:schemeClr val="accent1">
                    <a:lumMod val="75000"/>
                  </a:schemeClr>
                </a:solidFill>
                <a:latin typeface="Poppins Bold"/>
              </a:rPr>
              <a:t> et Justification</a:t>
            </a:r>
          </a:p>
        </p:txBody>
      </p:sp>
      <p:sp>
        <p:nvSpPr>
          <p:cNvPr id="31" name="TextBox 22">
            <a:extLst>
              <a:ext uri="{FF2B5EF4-FFF2-40B4-BE49-F238E27FC236}">
                <a16:creationId xmlns:a16="http://schemas.microsoft.com/office/drawing/2014/main" id="{70D9D720-19F9-4F5B-8673-001B50BE7E1A}"/>
              </a:ext>
            </a:extLst>
          </p:cNvPr>
          <p:cNvSpPr txBox="1"/>
          <p:nvPr/>
        </p:nvSpPr>
        <p:spPr>
          <a:xfrm>
            <a:off x="206983" y="3567512"/>
            <a:ext cx="9848255" cy="2755113"/>
          </a:xfrm>
          <a:prstGeom prst="rect">
            <a:avLst/>
          </a:prstGeom>
        </p:spPr>
        <p:txBody>
          <a:bodyPr wrap="square" lIns="0" tIns="0" rIns="0" bIns="0" rtlCol="0" anchor="t">
            <a:spAutoFit/>
          </a:bodyPr>
          <a:lstStyle/>
          <a:p>
            <a:pPr marL="457200" indent="-457200" algn="just">
              <a:lnSpc>
                <a:spcPts val="3569"/>
              </a:lnSpc>
              <a:buFont typeface="Arial" panose="020B0604020202020204" pitchFamily="34" charset="0"/>
              <a:buChar char="•"/>
            </a:pPr>
            <a:r>
              <a:rPr lang="en-US" sz="2400" dirty="0">
                <a:solidFill>
                  <a:srgbClr val="000000"/>
                </a:solidFill>
                <a:latin typeface="Poppins"/>
              </a:rPr>
              <a:t>Notre </a:t>
            </a:r>
            <a:r>
              <a:rPr lang="en-US" sz="2400" b="1" dirty="0" err="1">
                <a:solidFill>
                  <a:srgbClr val="000000"/>
                </a:solidFill>
                <a:latin typeface="Poppins"/>
              </a:rPr>
              <a:t>objectif</a:t>
            </a:r>
            <a:r>
              <a:rPr lang="en-US" sz="2400" dirty="0">
                <a:solidFill>
                  <a:srgbClr val="000000"/>
                </a:solidFill>
                <a:latin typeface="Poppins"/>
              </a:rPr>
              <a:t> </a:t>
            </a:r>
            <a:r>
              <a:rPr lang="en-US" sz="2400" dirty="0" err="1">
                <a:solidFill>
                  <a:srgbClr val="000000"/>
                </a:solidFill>
                <a:latin typeface="Poppins"/>
              </a:rPr>
              <a:t>est</a:t>
            </a:r>
            <a:r>
              <a:rPr lang="en-US" sz="2400" dirty="0">
                <a:solidFill>
                  <a:srgbClr val="000000"/>
                </a:solidFill>
                <a:latin typeface="Poppins"/>
              </a:rPr>
              <a:t> de </a:t>
            </a:r>
            <a:r>
              <a:rPr lang="en-US" sz="2400" dirty="0" err="1">
                <a:solidFill>
                  <a:srgbClr val="000000"/>
                </a:solidFill>
                <a:latin typeface="Poppins"/>
              </a:rPr>
              <a:t>comprendre</a:t>
            </a:r>
            <a:r>
              <a:rPr lang="en-US" sz="2400" dirty="0">
                <a:solidFill>
                  <a:srgbClr val="000000"/>
                </a:solidFill>
                <a:latin typeface="Poppins"/>
              </a:rPr>
              <a:t> des different types de clients </a:t>
            </a:r>
            <a:r>
              <a:rPr lang="en-US" sz="2400" dirty="0" err="1">
                <a:solidFill>
                  <a:srgbClr val="000000"/>
                </a:solidFill>
                <a:latin typeface="Poppins"/>
              </a:rPr>
              <a:t>en</a:t>
            </a:r>
            <a:r>
              <a:rPr lang="en-US" sz="2400" dirty="0">
                <a:solidFill>
                  <a:srgbClr val="000000"/>
                </a:solidFill>
                <a:latin typeface="Poppins"/>
              </a:rPr>
              <a:t> nous </a:t>
            </a:r>
            <a:r>
              <a:rPr lang="en-US" sz="2400" dirty="0" err="1">
                <a:solidFill>
                  <a:srgbClr val="000000"/>
                </a:solidFill>
                <a:latin typeface="Poppins"/>
              </a:rPr>
              <a:t>basant</a:t>
            </a:r>
            <a:r>
              <a:rPr lang="en-US" sz="2400" dirty="0">
                <a:solidFill>
                  <a:srgbClr val="000000"/>
                </a:solidFill>
                <a:latin typeface="Poppins"/>
              </a:rPr>
              <a:t> sur </a:t>
            </a:r>
            <a:r>
              <a:rPr lang="en-US" sz="2400" b="1" dirty="0">
                <a:solidFill>
                  <a:srgbClr val="000000"/>
                </a:solidFill>
                <a:latin typeface="Poppins"/>
              </a:rPr>
              <a:t> </a:t>
            </a:r>
            <a:r>
              <a:rPr lang="en-US" sz="2400" b="1" dirty="0" err="1">
                <a:solidFill>
                  <a:srgbClr val="000000"/>
                </a:solidFill>
                <a:latin typeface="Poppins"/>
              </a:rPr>
              <a:t>leur</a:t>
            </a:r>
            <a:r>
              <a:rPr lang="en-US" sz="2400" b="1" dirty="0">
                <a:solidFill>
                  <a:srgbClr val="000000"/>
                </a:solidFill>
                <a:latin typeface="Poppins"/>
              </a:rPr>
              <a:t> </a:t>
            </a:r>
            <a:r>
              <a:rPr lang="en-US" sz="2400" b="1" dirty="0" err="1">
                <a:solidFill>
                  <a:srgbClr val="000000"/>
                </a:solidFill>
                <a:latin typeface="Poppins"/>
              </a:rPr>
              <a:t>comportement</a:t>
            </a:r>
            <a:r>
              <a:rPr lang="en-US" sz="2400" dirty="0">
                <a:solidFill>
                  <a:srgbClr val="000000"/>
                </a:solidFill>
                <a:latin typeface="Poppins"/>
              </a:rPr>
              <a:t>. </a:t>
            </a:r>
          </a:p>
          <a:p>
            <a:pPr marL="457200" indent="-457200" algn="just">
              <a:lnSpc>
                <a:spcPts val="3569"/>
              </a:lnSpc>
              <a:buFont typeface="Arial" panose="020B0604020202020204" pitchFamily="34" charset="0"/>
              <a:buChar char="•"/>
            </a:pPr>
            <a:r>
              <a:rPr lang="en-US" sz="2400" dirty="0">
                <a:solidFill>
                  <a:srgbClr val="000000"/>
                </a:solidFill>
                <a:latin typeface="Poppins"/>
              </a:rPr>
              <a:t>Nous </a:t>
            </a:r>
            <a:r>
              <a:rPr lang="en-US" sz="2400" dirty="0" err="1">
                <a:solidFill>
                  <a:srgbClr val="000000"/>
                </a:solidFill>
                <a:latin typeface="Poppins"/>
              </a:rPr>
              <a:t>allons</a:t>
            </a:r>
            <a:r>
              <a:rPr lang="en-US" sz="2400" dirty="0">
                <a:solidFill>
                  <a:srgbClr val="000000"/>
                </a:solidFill>
                <a:latin typeface="Poppins"/>
              </a:rPr>
              <a:t> </a:t>
            </a:r>
            <a:r>
              <a:rPr lang="en-US" sz="2400" dirty="0" err="1">
                <a:solidFill>
                  <a:srgbClr val="000000"/>
                </a:solidFill>
                <a:latin typeface="Poppins"/>
              </a:rPr>
              <a:t>fournir</a:t>
            </a:r>
            <a:r>
              <a:rPr lang="en-US" sz="2400" dirty="0">
                <a:solidFill>
                  <a:srgbClr val="000000"/>
                </a:solidFill>
                <a:latin typeface="Poppins"/>
              </a:rPr>
              <a:t> </a:t>
            </a:r>
            <a:r>
              <a:rPr lang="en-US" sz="2400" dirty="0" err="1">
                <a:solidFill>
                  <a:srgbClr val="000000"/>
                </a:solidFill>
                <a:latin typeface="Poppins"/>
              </a:rPr>
              <a:t>une</a:t>
            </a:r>
            <a:r>
              <a:rPr lang="en-US" sz="2400" dirty="0">
                <a:solidFill>
                  <a:srgbClr val="000000"/>
                </a:solidFill>
                <a:latin typeface="Poppins"/>
              </a:rPr>
              <a:t> procedure de segmentation  </a:t>
            </a:r>
            <a:r>
              <a:rPr lang="en-US" sz="2400" dirty="0" err="1">
                <a:solidFill>
                  <a:srgbClr val="000000"/>
                </a:solidFill>
                <a:latin typeface="Poppins"/>
              </a:rPr>
              <a:t>en</a:t>
            </a:r>
            <a:r>
              <a:rPr lang="en-US" sz="2400" dirty="0">
                <a:solidFill>
                  <a:srgbClr val="000000"/>
                </a:solidFill>
                <a:latin typeface="Poppins"/>
              </a:rPr>
              <a:t> </a:t>
            </a:r>
            <a:r>
              <a:rPr lang="en-US" sz="2400" dirty="0" err="1">
                <a:solidFill>
                  <a:srgbClr val="000000"/>
                </a:solidFill>
                <a:latin typeface="Poppins"/>
              </a:rPr>
              <a:t>expliquant</a:t>
            </a:r>
            <a:r>
              <a:rPr lang="en-US" sz="2400" dirty="0">
                <a:solidFill>
                  <a:srgbClr val="000000"/>
                </a:solidFill>
                <a:latin typeface="Poppins"/>
              </a:rPr>
              <a:t> les </a:t>
            </a:r>
            <a:r>
              <a:rPr lang="en-US" sz="2400" dirty="0" err="1">
                <a:solidFill>
                  <a:srgbClr val="000000"/>
                </a:solidFill>
                <a:latin typeface="Poppins"/>
              </a:rPr>
              <a:t>groupes</a:t>
            </a:r>
            <a:r>
              <a:rPr lang="en-US" sz="2400" dirty="0">
                <a:solidFill>
                  <a:srgbClr val="000000"/>
                </a:solidFill>
                <a:latin typeface="Poppins"/>
              </a:rPr>
              <a:t> .</a:t>
            </a:r>
          </a:p>
          <a:p>
            <a:pPr marL="457200" indent="-457200" algn="just">
              <a:lnSpc>
                <a:spcPts val="3569"/>
              </a:lnSpc>
              <a:buFont typeface="Arial" panose="020B0604020202020204" pitchFamily="34" charset="0"/>
              <a:buChar char="•"/>
            </a:pPr>
            <a:r>
              <a:rPr lang="en-US" sz="2400" dirty="0">
                <a:solidFill>
                  <a:srgbClr val="000000"/>
                </a:solidFill>
                <a:latin typeface="Poppins"/>
              </a:rPr>
              <a:t>Proposer </a:t>
            </a:r>
            <a:r>
              <a:rPr lang="en-US" sz="2400" dirty="0" err="1">
                <a:solidFill>
                  <a:srgbClr val="000000"/>
                </a:solidFill>
                <a:latin typeface="Poppins"/>
              </a:rPr>
              <a:t>également</a:t>
            </a:r>
            <a:r>
              <a:rPr lang="en-US" sz="2400" dirty="0">
                <a:solidFill>
                  <a:srgbClr val="000000"/>
                </a:solidFill>
                <a:latin typeface="Poppins"/>
              </a:rPr>
              <a:t> un </a:t>
            </a:r>
            <a:r>
              <a:rPr lang="en-US" sz="2400" dirty="0" err="1">
                <a:solidFill>
                  <a:srgbClr val="000000"/>
                </a:solidFill>
                <a:latin typeface="Poppins"/>
              </a:rPr>
              <a:t>contrat</a:t>
            </a:r>
            <a:r>
              <a:rPr lang="en-US" sz="2400" dirty="0">
                <a:solidFill>
                  <a:srgbClr val="000000"/>
                </a:solidFill>
                <a:latin typeface="Poppins"/>
              </a:rPr>
              <a:t> </a:t>
            </a:r>
            <a:r>
              <a:rPr lang="en-US" sz="2400" dirty="0" err="1">
                <a:solidFill>
                  <a:srgbClr val="000000"/>
                </a:solidFill>
                <a:latin typeface="Poppins"/>
              </a:rPr>
              <a:t>d’entretien</a:t>
            </a:r>
            <a:r>
              <a:rPr lang="en-US" sz="2400" dirty="0">
                <a:solidFill>
                  <a:srgbClr val="000000"/>
                </a:solidFill>
                <a:latin typeface="Poppins"/>
              </a:rPr>
              <a:t> de la base </a:t>
            </a:r>
            <a:r>
              <a:rPr lang="en-US" sz="2400" dirty="0" err="1">
                <a:solidFill>
                  <a:srgbClr val="000000"/>
                </a:solidFill>
                <a:latin typeface="Poppins"/>
              </a:rPr>
              <a:t>basée</a:t>
            </a:r>
            <a:r>
              <a:rPr lang="en-US" sz="2400" dirty="0">
                <a:solidFill>
                  <a:srgbClr val="000000"/>
                </a:solidFill>
                <a:latin typeface="Poppins"/>
              </a:rPr>
              <a:t> sur </a:t>
            </a:r>
            <a:r>
              <a:rPr lang="en-US" sz="2400" dirty="0" err="1">
                <a:solidFill>
                  <a:srgbClr val="000000"/>
                </a:solidFill>
                <a:latin typeface="Poppins"/>
              </a:rPr>
              <a:t>l’analyse</a:t>
            </a:r>
            <a:r>
              <a:rPr lang="en-US" sz="2400" dirty="0">
                <a:solidFill>
                  <a:srgbClr val="000000"/>
                </a:solidFill>
                <a:latin typeface="Poppins"/>
              </a:rPr>
              <a:t> de la </a:t>
            </a:r>
            <a:r>
              <a:rPr lang="en-US" sz="2400" dirty="0" err="1">
                <a:solidFill>
                  <a:srgbClr val="000000"/>
                </a:solidFill>
                <a:latin typeface="Poppins"/>
              </a:rPr>
              <a:t>stabilité</a:t>
            </a:r>
            <a:r>
              <a:rPr lang="en-US" sz="2400" dirty="0">
                <a:solidFill>
                  <a:srgbClr val="000000"/>
                </a:solidFill>
                <a:latin typeface="Poppins"/>
              </a:rPr>
              <a:t> des segments</a:t>
            </a:r>
          </a:p>
        </p:txBody>
      </p:sp>
      <p:sp>
        <p:nvSpPr>
          <p:cNvPr id="32" name="AutoShape 2">
            <a:extLst>
              <a:ext uri="{FF2B5EF4-FFF2-40B4-BE49-F238E27FC236}">
                <a16:creationId xmlns:a16="http://schemas.microsoft.com/office/drawing/2014/main" id="{ECF5416D-16DD-43A3-9DA2-CED0491A83B8}"/>
              </a:ext>
            </a:extLst>
          </p:cNvPr>
          <p:cNvSpPr>
            <a:spLocks noChangeAspect="1" noChangeArrowheads="1"/>
          </p:cNvSpPr>
          <p:nvPr/>
        </p:nvSpPr>
        <p:spPr bwMode="auto">
          <a:xfrm>
            <a:off x="8991600" y="49911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sp>
        <p:nvSpPr>
          <p:cNvPr id="33" name="AutoShape 4">
            <a:extLst>
              <a:ext uri="{FF2B5EF4-FFF2-40B4-BE49-F238E27FC236}">
                <a16:creationId xmlns:a16="http://schemas.microsoft.com/office/drawing/2014/main" id="{2FBCE136-0368-417D-94F4-DAABB4E2B5C0}"/>
              </a:ext>
            </a:extLst>
          </p:cNvPr>
          <p:cNvSpPr>
            <a:spLocks noChangeAspect="1" noChangeArrowheads="1"/>
          </p:cNvSpPr>
          <p:nvPr/>
        </p:nvSpPr>
        <p:spPr bwMode="auto">
          <a:xfrm>
            <a:off x="9144000" y="51435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pic>
        <p:nvPicPr>
          <p:cNvPr id="8200" name="Picture 8" descr="segmentation comportementale types">
            <a:extLst>
              <a:ext uri="{FF2B5EF4-FFF2-40B4-BE49-F238E27FC236}">
                <a16:creationId xmlns:a16="http://schemas.microsoft.com/office/drawing/2014/main" id="{75D8AE65-EF1F-4706-8C02-9A5C81AA16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1727" y="6686364"/>
            <a:ext cx="8092808" cy="324823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3"/>
          <p:cNvSpPr txBox="1"/>
          <p:nvPr/>
        </p:nvSpPr>
        <p:spPr>
          <a:xfrm>
            <a:off x="3531035" y="987752"/>
            <a:ext cx="10485107" cy="666849"/>
          </a:xfrm>
          <a:prstGeom prst="rect">
            <a:avLst/>
          </a:prstGeom>
        </p:spPr>
        <p:txBody>
          <a:bodyPr wrap="square" lIns="0" tIns="0" rIns="0" bIns="0" rtlCol="0" anchor="t">
            <a:spAutoFit/>
          </a:bodyPr>
          <a:lstStyle/>
          <a:p>
            <a:pPr algn="ctr">
              <a:lnSpc>
                <a:spcPts val="5174"/>
              </a:lnSpc>
            </a:pPr>
            <a:r>
              <a:rPr lang="en-US" sz="4500" dirty="0">
                <a:solidFill>
                  <a:schemeClr val="accent1">
                    <a:lumMod val="75000"/>
                  </a:schemeClr>
                </a:solidFill>
                <a:latin typeface="Poppins Bold"/>
              </a:rPr>
              <a:t>Description de la base et variables</a:t>
            </a:r>
          </a:p>
        </p:txBody>
      </p:sp>
      <p:sp>
        <p:nvSpPr>
          <p:cNvPr id="24" name="TextBox 24"/>
          <p:cNvSpPr txBox="1"/>
          <p:nvPr/>
        </p:nvSpPr>
        <p:spPr>
          <a:xfrm>
            <a:off x="-157867" y="5737123"/>
            <a:ext cx="3731731" cy="436017"/>
          </a:xfrm>
          <a:prstGeom prst="rect">
            <a:avLst/>
          </a:prstGeom>
        </p:spPr>
        <p:txBody>
          <a:bodyPr wrap="square" lIns="0" tIns="0" rIns="0" bIns="0" rtlCol="0" anchor="t">
            <a:spAutoFit/>
          </a:bodyPr>
          <a:lstStyle/>
          <a:p>
            <a:pPr algn="ctr">
              <a:lnSpc>
                <a:spcPts val="3449"/>
              </a:lnSpc>
            </a:pPr>
            <a:r>
              <a:rPr lang="en-US" sz="2999" dirty="0">
                <a:solidFill>
                  <a:srgbClr val="FFFFFF"/>
                </a:solidFill>
                <a:latin typeface="Poppins Bold"/>
              </a:rPr>
              <a:t>Client</a:t>
            </a:r>
          </a:p>
        </p:txBody>
      </p:sp>
      <p:grpSp>
        <p:nvGrpSpPr>
          <p:cNvPr id="30" name="Group 30"/>
          <p:cNvGrpSpPr/>
          <p:nvPr/>
        </p:nvGrpSpPr>
        <p:grpSpPr>
          <a:xfrm rot="3614395">
            <a:off x="15610373" y="3360482"/>
            <a:ext cx="6061985" cy="439924"/>
            <a:chOff x="0" y="0"/>
            <a:chExt cx="3139792" cy="227858"/>
          </a:xfrm>
        </p:grpSpPr>
        <p:sp>
          <p:nvSpPr>
            <p:cNvPr id="31" name="Freeform 31"/>
            <p:cNvSpPr/>
            <p:nvPr/>
          </p:nvSpPr>
          <p:spPr>
            <a:xfrm>
              <a:off x="0" y="0"/>
              <a:ext cx="3139792" cy="227858"/>
            </a:xfrm>
            <a:custGeom>
              <a:avLst/>
              <a:gdLst/>
              <a:ahLst/>
              <a:cxnLst/>
              <a:rect l="l" t="t" r="r" b="b"/>
              <a:pathLst>
                <a:path w="3139792" h="227858">
                  <a:moveTo>
                    <a:pt x="2936592" y="0"/>
                  </a:moveTo>
                  <a:lnTo>
                    <a:pt x="0" y="0"/>
                  </a:lnTo>
                  <a:lnTo>
                    <a:pt x="203200" y="227858"/>
                  </a:lnTo>
                  <a:lnTo>
                    <a:pt x="3139792" y="227858"/>
                  </a:lnTo>
                  <a:lnTo>
                    <a:pt x="2936592" y="0"/>
                  </a:lnTo>
                  <a:close/>
                </a:path>
              </a:pathLst>
            </a:custGeom>
            <a:solidFill>
              <a:srgbClr val="2B4865"/>
            </a:solidFill>
          </p:spPr>
        </p:sp>
        <p:sp>
          <p:nvSpPr>
            <p:cNvPr id="32" name="TextBox 32"/>
            <p:cNvSpPr txBox="1"/>
            <p:nvPr/>
          </p:nvSpPr>
          <p:spPr>
            <a:xfrm>
              <a:off x="101600" y="-38100"/>
              <a:ext cx="2936592" cy="265958"/>
            </a:xfrm>
            <a:prstGeom prst="rect">
              <a:avLst/>
            </a:prstGeom>
          </p:spPr>
          <p:txBody>
            <a:bodyPr lIns="50800" tIns="50800" rIns="50800" bIns="50800" rtlCol="0" anchor="ctr"/>
            <a:lstStyle/>
            <a:p>
              <a:pPr algn="ctr">
                <a:lnSpc>
                  <a:spcPts val="2659"/>
                </a:lnSpc>
                <a:spcBef>
                  <a:spcPct val="0"/>
                </a:spcBef>
              </a:pPr>
              <a:endParaRPr dirty="0"/>
            </a:p>
          </p:txBody>
        </p:sp>
      </p:grpSp>
      <p:grpSp>
        <p:nvGrpSpPr>
          <p:cNvPr id="33" name="Group 33"/>
          <p:cNvGrpSpPr/>
          <p:nvPr/>
        </p:nvGrpSpPr>
        <p:grpSpPr>
          <a:xfrm rot="-1795536">
            <a:off x="17308561" y="-2132694"/>
            <a:ext cx="3826016" cy="3743280"/>
            <a:chOff x="0" y="0"/>
            <a:chExt cx="830765" cy="812800"/>
          </a:xfrm>
        </p:grpSpPr>
        <p:sp>
          <p:nvSpPr>
            <p:cNvPr id="34" name="Freeform 34"/>
            <p:cNvSpPr/>
            <p:nvPr/>
          </p:nvSpPr>
          <p:spPr>
            <a:xfrm>
              <a:off x="0" y="0"/>
              <a:ext cx="830765" cy="812800"/>
            </a:xfrm>
            <a:custGeom>
              <a:avLst/>
              <a:gdLst/>
              <a:ahLst/>
              <a:cxnLst/>
              <a:rect l="l" t="t" r="r" b="b"/>
              <a:pathLst>
                <a:path w="830765" h="812800">
                  <a:moveTo>
                    <a:pt x="0" y="0"/>
                  </a:moveTo>
                  <a:lnTo>
                    <a:pt x="830765" y="0"/>
                  </a:lnTo>
                  <a:lnTo>
                    <a:pt x="830765" y="812800"/>
                  </a:lnTo>
                  <a:lnTo>
                    <a:pt x="0" y="812800"/>
                  </a:lnTo>
                  <a:close/>
                </a:path>
              </a:pathLst>
            </a:custGeom>
            <a:solidFill>
              <a:srgbClr val="2B4865"/>
            </a:solidFill>
          </p:spPr>
        </p:sp>
        <p:sp>
          <p:nvSpPr>
            <p:cNvPr id="35" name="TextBox 35"/>
            <p:cNvSpPr txBox="1"/>
            <p:nvPr/>
          </p:nvSpPr>
          <p:spPr>
            <a:xfrm>
              <a:off x="0" y="-38100"/>
              <a:ext cx="830765" cy="850900"/>
            </a:xfrm>
            <a:prstGeom prst="rect">
              <a:avLst/>
            </a:prstGeom>
          </p:spPr>
          <p:txBody>
            <a:bodyPr lIns="50800" tIns="50800" rIns="50800" bIns="50800" rtlCol="0" anchor="ctr"/>
            <a:lstStyle/>
            <a:p>
              <a:pPr algn="ctr">
                <a:lnSpc>
                  <a:spcPts val="2659"/>
                </a:lnSpc>
              </a:pPr>
              <a:endParaRPr dirty="0"/>
            </a:p>
          </p:txBody>
        </p:sp>
      </p:grpSp>
      <p:grpSp>
        <p:nvGrpSpPr>
          <p:cNvPr id="36" name="Group 36"/>
          <p:cNvGrpSpPr/>
          <p:nvPr/>
        </p:nvGrpSpPr>
        <p:grpSpPr>
          <a:xfrm rot="3614395">
            <a:off x="14267354" y="1480218"/>
            <a:ext cx="7586069" cy="439924"/>
            <a:chOff x="0" y="0"/>
            <a:chExt cx="3929188" cy="227858"/>
          </a:xfrm>
        </p:grpSpPr>
        <p:sp>
          <p:nvSpPr>
            <p:cNvPr id="37" name="Freeform 37"/>
            <p:cNvSpPr/>
            <p:nvPr/>
          </p:nvSpPr>
          <p:spPr>
            <a:xfrm>
              <a:off x="0" y="0"/>
              <a:ext cx="3929188" cy="227858"/>
            </a:xfrm>
            <a:custGeom>
              <a:avLst/>
              <a:gdLst/>
              <a:ahLst/>
              <a:cxnLst/>
              <a:rect l="l" t="t" r="r" b="b"/>
              <a:pathLst>
                <a:path w="3929188" h="227858">
                  <a:moveTo>
                    <a:pt x="3725988" y="0"/>
                  </a:moveTo>
                  <a:lnTo>
                    <a:pt x="0" y="0"/>
                  </a:lnTo>
                  <a:lnTo>
                    <a:pt x="203200" y="227858"/>
                  </a:lnTo>
                  <a:lnTo>
                    <a:pt x="3929188" y="227858"/>
                  </a:lnTo>
                  <a:lnTo>
                    <a:pt x="3725988" y="0"/>
                  </a:lnTo>
                  <a:close/>
                </a:path>
              </a:pathLst>
            </a:custGeom>
            <a:solidFill>
              <a:srgbClr val="0088B6"/>
            </a:solidFill>
          </p:spPr>
        </p:sp>
        <p:sp>
          <p:nvSpPr>
            <p:cNvPr id="38" name="TextBox 38"/>
            <p:cNvSpPr txBox="1"/>
            <p:nvPr/>
          </p:nvSpPr>
          <p:spPr>
            <a:xfrm>
              <a:off x="101600" y="-38100"/>
              <a:ext cx="3725988" cy="265958"/>
            </a:xfrm>
            <a:prstGeom prst="rect">
              <a:avLst/>
            </a:prstGeom>
          </p:spPr>
          <p:txBody>
            <a:bodyPr lIns="50800" tIns="50800" rIns="50800" bIns="50800" rtlCol="0" anchor="ctr"/>
            <a:lstStyle/>
            <a:p>
              <a:pPr algn="ctr">
                <a:lnSpc>
                  <a:spcPts val="2659"/>
                </a:lnSpc>
                <a:spcBef>
                  <a:spcPct val="0"/>
                </a:spcBef>
              </a:pPr>
              <a:endParaRPr dirty="0"/>
            </a:p>
          </p:txBody>
        </p:sp>
      </p:grpSp>
      <p:grpSp>
        <p:nvGrpSpPr>
          <p:cNvPr id="39" name="Group 39"/>
          <p:cNvGrpSpPr/>
          <p:nvPr/>
        </p:nvGrpSpPr>
        <p:grpSpPr>
          <a:xfrm rot="-3617512">
            <a:off x="-2839354" y="-2212490"/>
            <a:ext cx="3826016" cy="3743280"/>
            <a:chOff x="0" y="0"/>
            <a:chExt cx="830765" cy="812800"/>
          </a:xfrm>
        </p:grpSpPr>
        <p:sp>
          <p:nvSpPr>
            <p:cNvPr id="40" name="Freeform 40"/>
            <p:cNvSpPr/>
            <p:nvPr/>
          </p:nvSpPr>
          <p:spPr>
            <a:xfrm>
              <a:off x="0" y="0"/>
              <a:ext cx="830765" cy="812800"/>
            </a:xfrm>
            <a:custGeom>
              <a:avLst/>
              <a:gdLst/>
              <a:ahLst/>
              <a:cxnLst/>
              <a:rect l="l" t="t" r="r" b="b"/>
              <a:pathLst>
                <a:path w="830765" h="812800">
                  <a:moveTo>
                    <a:pt x="0" y="0"/>
                  </a:moveTo>
                  <a:lnTo>
                    <a:pt x="830765" y="0"/>
                  </a:lnTo>
                  <a:lnTo>
                    <a:pt x="830765" y="812800"/>
                  </a:lnTo>
                  <a:lnTo>
                    <a:pt x="0" y="812800"/>
                  </a:lnTo>
                  <a:close/>
                </a:path>
              </a:pathLst>
            </a:custGeom>
            <a:solidFill>
              <a:srgbClr val="2B4865"/>
            </a:solidFill>
          </p:spPr>
        </p:sp>
        <p:sp>
          <p:nvSpPr>
            <p:cNvPr id="41" name="TextBox 41"/>
            <p:cNvSpPr txBox="1"/>
            <p:nvPr/>
          </p:nvSpPr>
          <p:spPr>
            <a:xfrm>
              <a:off x="0" y="-38100"/>
              <a:ext cx="830765" cy="850900"/>
            </a:xfrm>
            <a:prstGeom prst="rect">
              <a:avLst/>
            </a:prstGeom>
          </p:spPr>
          <p:txBody>
            <a:bodyPr lIns="50800" tIns="50800" rIns="50800" bIns="50800" rtlCol="0" anchor="ctr"/>
            <a:lstStyle/>
            <a:p>
              <a:pPr algn="ctr">
                <a:lnSpc>
                  <a:spcPts val="2659"/>
                </a:lnSpc>
              </a:pPr>
              <a:endParaRPr dirty="0"/>
            </a:p>
          </p:txBody>
        </p:sp>
      </p:grpSp>
      <p:grpSp>
        <p:nvGrpSpPr>
          <p:cNvPr id="42" name="Group 42"/>
          <p:cNvGrpSpPr/>
          <p:nvPr/>
        </p:nvGrpSpPr>
        <p:grpSpPr>
          <a:xfrm rot="7182689">
            <a:off x="-2459765" y="2776133"/>
            <a:ext cx="4800043" cy="449861"/>
            <a:chOff x="0" y="0"/>
            <a:chExt cx="2357911" cy="220984"/>
          </a:xfrm>
        </p:grpSpPr>
        <p:sp>
          <p:nvSpPr>
            <p:cNvPr id="43" name="Freeform 43"/>
            <p:cNvSpPr/>
            <p:nvPr/>
          </p:nvSpPr>
          <p:spPr>
            <a:xfrm>
              <a:off x="0" y="0"/>
              <a:ext cx="2357911" cy="220984"/>
            </a:xfrm>
            <a:custGeom>
              <a:avLst/>
              <a:gdLst/>
              <a:ahLst/>
              <a:cxnLst/>
              <a:rect l="l" t="t" r="r" b="b"/>
              <a:pathLst>
                <a:path w="2357911" h="220984">
                  <a:moveTo>
                    <a:pt x="203200" y="0"/>
                  </a:moveTo>
                  <a:lnTo>
                    <a:pt x="2357911" y="0"/>
                  </a:lnTo>
                  <a:lnTo>
                    <a:pt x="2154711" y="220984"/>
                  </a:lnTo>
                  <a:lnTo>
                    <a:pt x="0" y="220984"/>
                  </a:lnTo>
                  <a:lnTo>
                    <a:pt x="203200" y="0"/>
                  </a:lnTo>
                  <a:close/>
                </a:path>
              </a:pathLst>
            </a:custGeom>
            <a:solidFill>
              <a:srgbClr val="2B4865"/>
            </a:solidFill>
          </p:spPr>
        </p:sp>
        <p:sp>
          <p:nvSpPr>
            <p:cNvPr id="44" name="TextBox 44"/>
            <p:cNvSpPr txBox="1"/>
            <p:nvPr/>
          </p:nvSpPr>
          <p:spPr>
            <a:xfrm>
              <a:off x="101600" y="-38100"/>
              <a:ext cx="2154711" cy="259084"/>
            </a:xfrm>
            <a:prstGeom prst="rect">
              <a:avLst/>
            </a:prstGeom>
          </p:spPr>
          <p:txBody>
            <a:bodyPr lIns="50800" tIns="50800" rIns="50800" bIns="50800" rtlCol="0" anchor="ctr"/>
            <a:lstStyle/>
            <a:p>
              <a:pPr algn="ctr">
                <a:lnSpc>
                  <a:spcPts val="2659"/>
                </a:lnSpc>
                <a:spcBef>
                  <a:spcPct val="0"/>
                </a:spcBef>
              </a:pPr>
              <a:endParaRPr dirty="0"/>
            </a:p>
          </p:txBody>
        </p:sp>
      </p:grpSp>
      <p:grpSp>
        <p:nvGrpSpPr>
          <p:cNvPr id="45" name="Group 45"/>
          <p:cNvGrpSpPr/>
          <p:nvPr/>
        </p:nvGrpSpPr>
        <p:grpSpPr>
          <a:xfrm rot="7182689">
            <a:off x="-3490340" y="1416877"/>
            <a:ext cx="7451059" cy="429861"/>
            <a:chOff x="0" y="0"/>
            <a:chExt cx="3830456" cy="220984"/>
          </a:xfrm>
        </p:grpSpPr>
        <p:sp>
          <p:nvSpPr>
            <p:cNvPr id="46" name="Freeform 46"/>
            <p:cNvSpPr/>
            <p:nvPr/>
          </p:nvSpPr>
          <p:spPr>
            <a:xfrm>
              <a:off x="0" y="0"/>
              <a:ext cx="3830457" cy="220984"/>
            </a:xfrm>
            <a:custGeom>
              <a:avLst/>
              <a:gdLst/>
              <a:ahLst/>
              <a:cxnLst/>
              <a:rect l="l" t="t" r="r" b="b"/>
              <a:pathLst>
                <a:path w="3830457" h="220984">
                  <a:moveTo>
                    <a:pt x="203200" y="0"/>
                  </a:moveTo>
                  <a:lnTo>
                    <a:pt x="3830457" y="0"/>
                  </a:lnTo>
                  <a:lnTo>
                    <a:pt x="3627257" y="220984"/>
                  </a:lnTo>
                  <a:lnTo>
                    <a:pt x="0" y="220984"/>
                  </a:lnTo>
                  <a:lnTo>
                    <a:pt x="203200" y="0"/>
                  </a:lnTo>
                  <a:close/>
                </a:path>
              </a:pathLst>
            </a:custGeom>
            <a:solidFill>
              <a:srgbClr val="0088B6"/>
            </a:solidFill>
          </p:spPr>
        </p:sp>
        <p:sp>
          <p:nvSpPr>
            <p:cNvPr id="47" name="TextBox 47"/>
            <p:cNvSpPr txBox="1"/>
            <p:nvPr/>
          </p:nvSpPr>
          <p:spPr>
            <a:xfrm>
              <a:off x="101600" y="-38100"/>
              <a:ext cx="3627256" cy="259084"/>
            </a:xfrm>
            <a:prstGeom prst="rect">
              <a:avLst/>
            </a:prstGeom>
          </p:spPr>
          <p:txBody>
            <a:bodyPr lIns="50800" tIns="50800" rIns="50800" bIns="50800" rtlCol="0" anchor="ctr"/>
            <a:lstStyle/>
            <a:p>
              <a:pPr algn="ctr">
                <a:lnSpc>
                  <a:spcPts val="2659"/>
                </a:lnSpc>
                <a:spcBef>
                  <a:spcPct val="0"/>
                </a:spcBef>
              </a:pPr>
              <a:endParaRPr dirty="0"/>
            </a:p>
          </p:txBody>
        </p:sp>
      </p:grpSp>
      <p:pic>
        <p:nvPicPr>
          <p:cNvPr id="1029" name="Picture 5">
            <a:extLst>
              <a:ext uri="{FF2B5EF4-FFF2-40B4-BE49-F238E27FC236}">
                <a16:creationId xmlns:a16="http://schemas.microsoft.com/office/drawing/2014/main" id="{A577E7C3-12BF-4DDF-8C7F-A2872648CD4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503188" y="2479018"/>
            <a:ext cx="921030" cy="983738"/>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5">
            <a:extLst>
              <a:ext uri="{FF2B5EF4-FFF2-40B4-BE49-F238E27FC236}">
                <a16:creationId xmlns:a16="http://schemas.microsoft.com/office/drawing/2014/main" id="{8EA8A4BB-4868-48BA-9C28-6ED830A0EBE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35989" y="5166840"/>
            <a:ext cx="921030" cy="983738"/>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5">
            <a:extLst>
              <a:ext uri="{FF2B5EF4-FFF2-40B4-BE49-F238E27FC236}">
                <a16:creationId xmlns:a16="http://schemas.microsoft.com/office/drawing/2014/main" id="{611B0995-601A-4465-A0FA-85F005B22D4C}"/>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103856" y="2433611"/>
            <a:ext cx="921030" cy="983738"/>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5">
            <a:extLst>
              <a:ext uri="{FF2B5EF4-FFF2-40B4-BE49-F238E27FC236}">
                <a16:creationId xmlns:a16="http://schemas.microsoft.com/office/drawing/2014/main" id="{2503BADE-BA08-4142-AB54-11F0CE9F725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235701" y="5300615"/>
            <a:ext cx="921030" cy="983738"/>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5">
            <a:extLst>
              <a:ext uri="{FF2B5EF4-FFF2-40B4-BE49-F238E27FC236}">
                <a16:creationId xmlns:a16="http://schemas.microsoft.com/office/drawing/2014/main" id="{FBAF28DB-BA4C-4202-9C67-65E579184A2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651154" y="5143500"/>
            <a:ext cx="921030" cy="983738"/>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5">
            <a:extLst>
              <a:ext uri="{FF2B5EF4-FFF2-40B4-BE49-F238E27FC236}">
                <a16:creationId xmlns:a16="http://schemas.microsoft.com/office/drawing/2014/main" id="{4A4CE3B9-3E59-4517-992D-D8902ACE027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527811" y="5300615"/>
            <a:ext cx="921030" cy="983738"/>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5">
            <a:extLst>
              <a:ext uri="{FF2B5EF4-FFF2-40B4-BE49-F238E27FC236}">
                <a16:creationId xmlns:a16="http://schemas.microsoft.com/office/drawing/2014/main" id="{E70E3BAC-507F-4F64-B049-0FA405C7523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657940" y="8116576"/>
            <a:ext cx="921030" cy="983738"/>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5">
            <a:extLst>
              <a:ext uri="{FF2B5EF4-FFF2-40B4-BE49-F238E27FC236}">
                <a16:creationId xmlns:a16="http://schemas.microsoft.com/office/drawing/2014/main" id="{762BF4D3-4FE4-43E0-9AE4-0CEA0F52C5E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762641" y="8168771"/>
            <a:ext cx="921030" cy="983738"/>
          </a:xfrm>
          <a:prstGeom prst="rect">
            <a:avLst/>
          </a:prstGeom>
          <a:noFill/>
          <a:extLst>
            <a:ext uri="{909E8E84-426E-40DD-AFC4-6F175D3DCCD1}">
              <a14:hiddenFill xmlns:a14="http://schemas.microsoft.com/office/drawing/2010/main">
                <a:solidFill>
                  <a:srgbClr val="FFFFFF"/>
                </a:solidFill>
              </a14:hiddenFill>
            </a:ext>
          </a:extLst>
        </p:spPr>
      </p:pic>
      <p:sp>
        <p:nvSpPr>
          <p:cNvPr id="4" name="ZoneTexte 3">
            <a:extLst>
              <a:ext uri="{FF2B5EF4-FFF2-40B4-BE49-F238E27FC236}">
                <a16:creationId xmlns:a16="http://schemas.microsoft.com/office/drawing/2014/main" id="{9C43DC35-9122-4EC4-8B47-0DDB2C5488BF}"/>
              </a:ext>
            </a:extLst>
          </p:cNvPr>
          <p:cNvSpPr txBox="1"/>
          <p:nvPr/>
        </p:nvSpPr>
        <p:spPr>
          <a:xfrm>
            <a:off x="181211" y="2484875"/>
            <a:ext cx="5946986" cy="7417415"/>
          </a:xfrm>
          <a:prstGeom prst="rect">
            <a:avLst/>
          </a:prstGeom>
          <a:noFill/>
        </p:spPr>
        <p:txBody>
          <a:bodyPr wrap="square" rtlCol="0">
            <a:spAutoFit/>
          </a:bodyPr>
          <a:lstStyle/>
          <a:p>
            <a:pPr marL="285750" indent="-285750" algn="just">
              <a:buFontTx/>
              <a:buChar char="-"/>
            </a:pPr>
            <a:r>
              <a:rPr lang="fr-FR" sz="2800" dirty="0">
                <a:latin typeface="Roboto Condensed" panose="02000000000000000000" pitchFamily="2" charset="0"/>
                <a:ea typeface="Roboto Condensed" panose="02000000000000000000" pitchFamily="2" charset="0"/>
                <a:cs typeface="Roboto Condensed" panose="02000000000000000000" pitchFamily="2" charset="0"/>
              </a:rPr>
              <a:t>Olist est constitué de </a:t>
            </a:r>
            <a:r>
              <a:rPr lang="fr-FR" sz="2800" b="1" dirty="0">
                <a:latin typeface="Roboto Condensed" panose="02000000000000000000" pitchFamily="2" charset="0"/>
                <a:ea typeface="Roboto Condensed" panose="02000000000000000000" pitchFamily="2" charset="0"/>
                <a:cs typeface="Roboto Condensed" panose="02000000000000000000" pitchFamily="2" charset="0"/>
              </a:rPr>
              <a:t>neuf</a:t>
            </a:r>
            <a:r>
              <a:rPr lang="fr-FR" sz="2800" dirty="0">
                <a:latin typeface="Roboto Condensed" panose="02000000000000000000" pitchFamily="2" charset="0"/>
                <a:ea typeface="Roboto Condensed" panose="02000000000000000000" pitchFamily="2" charset="0"/>
                <a:cs typeface="Roboto Condensed" panose="02000000000000000000" pitchFamily="2" charset="0"/>
              </a:rPr>
              <a:t> bases interconnecté</a:t>
            </a:r>
          </a:p>
          <a:p>
            <a:pPr algn="just"/>
            <a:r>
              <a:rPr lang="fr-FR" sz="2800" dirty="0">
                <a:latin typeface="Roboto Condensed" panose="02000000000000000000" pitchFamily="2" charset="0"/>
                <a:ea typeface="Roboto Condensed" panose="02000000000000000000" pitchFamily="2" charset="0"/>
                <a:cs typeface="Roboto Condensed" panose="02000000000000000000" pitchFamily="2" charset="0"/>
              </a:rPr>
              <a:t>selon le schéma ci-après</a:t>
            </a:r>
          </a:p>
          <a:p>
            <a:pPr marL="342900" indent="-342900" algn="just">
              <a:buFont typeface="Arial" panose="020B0604020202020204" pitchFamily="34" charset="0"/>
              <a:buChar char="•"/>
            </a:pPr>
            <a:r>
              <a:rPr lang="fr-FR" sz="2800" dirty="0">
                <a:latin typeface="Roboto Condensed" panose="02000000000000000000" pitchFamily="2" charset="0"/>
                <a:ea typeface="Roboto Condensed" panose="02000000000000000000" pitchFamily="2" charset="0"/>
                <a:cs typeface="Roboto Condensed" panose="02000000000000000000" pitchFamily="2" charset="0"/>
              </a:rPr>
              <a:t> Nous allons liées les 09 fichiers suivants les relations mentionnées sur le schéma</a:t>
            </a:r>
          </a:p>
          <a:p>
            <a:pPr marL="342900" indent="-342900" algn="just">
              <a:buFont typeface="Arial" panose="020B0604020202020204" pitchFamily="34" charset="0"/>
              <a:buChar char="•"/>
            </a:pPr>
            <a:r>
              <a:rPr lang="fr-FR" sz="2800" dirty="0">
                <a:latin typeface="Roboto Condensed" panose="02000000000000000000" pitchFamily="2" charset="0"/>
                <a:ea typeface="Roboto Condensed" panose="02000000000000000000" pitchFamily="2" charset="0"/>
                <a:cs typeface="Roboto Condensed" panose="02000000000000000000" pitchFamily="2" charset="0"/>
              </a:rPr>
              <a:t>Après la jointure nous obtenons une base nommée data constitué de </a:t>
            </a:r>
          </a:p>
          <a:p>
            <a:pPr algn="just"/>
            <a:r>
              <a:rPr lang="fr-FR" sz="2800" dirty="0">
                <a:latin typeface="Roboto Condensed" panose="02000000000000000000" pitchFamily="2" charset="0"/>
                <a:ea typeface="Roboto Condensed" panose="02000000000000000000" pitchFamily="2" charset="0"/>
                <a:cs typeface="Roboto Condensed" panose="02000000000000000000" pitchFamily="2" charset="0"/>
              </a:rPr>
              <a:t>       - 112650 observations</a:t>
            </a:r>
          </a:p>
          <a:p>
            <a:pPr algn="just"/>
            <a:r>
              <a:rPr lang="fr-FR" sz="2800" dirty="0">
                <a:latin typeface="Roboto Condensed" panose="02000000000000000000" pitchFamily="2" charset="0"/>
                <a:ea typeface="Roboto Condensed" panose="02000000000000000000" pitchFamily="2" charset="0"/>
                <a:cs typeface="Roboto Condensed" panose="02000000000000000000" pitchFamily="2" charset="0"/>
              </a:rPr>
              <a:t>       - 22 variables</a:t>
            </a:r>
          </a:p>
          <a:p>
            <a:pPr algn="just"/>
            <a:r>
              <a:rPr lang="fr-FR" sz="2800" dirty="0">
                <a:latin typeface="Roboto Condensed" panose="02000000000000000000" pitchFamily="2" charset="0"/>
                <a:ea typeface="Roboto Condensed" panose="02000000000000000000" pitchFamily="2" charset="0"/>
                <a:cs typeface="Roboto Condensed" panose="02000000000000000000" pitchFamily="2" charset="0"/>
              </a:rPr>
              <a:t>       - La base obtenue a peu de valeurs manquantes</a:t>
            </a:r>
          </a:p>
          <a:p>
            <a:pPr marL="342900" indent="-342900" algn="just">
              <a:buFont typeface="Arial" panose="020B0604020202020204" pitchFamily="34" charset="0"/>
              <a:buChar char="•"/>
            </a:pPr>
            <a:r>
              <a:rPr lang="fr-FR" sz="2800" dirty="0">
                <a:latin typeface="Roboto Condensed" panose="02000000000000000000" pitchFamily="2" charset="0"/>
                <a:ea typeface="Roboto Condensed" panose="02000000000000000000" pitchFamily="2" charset="0"/>
                <a:cs typeface="Roboto Condensed" panose="02000000000000000000" pitchFamily="2" charset="0"/>
              </a:rPr>
              <a:t>Cette base recense toutes les informations possibles sur les commandes faites par les clients Du site.</a:t>
            </a:r>
          </a:p>
          <a:p>
            <a:pPr marL="285750" indent="-285750" algn="just">
              <a:buFontTx/>
              <a:buChar char="-"/>
            </a:pPr>
            <a:endParaRPr lang="fr-FR" sz="2800" dirty="0"/>
          </a:p>
        </p:txBody>
      </p:sp>
      <p:sp>
        <p:nvSpPr>
          <p:cNvPr id="8" name="ZoneTexte 7">
            <a:extLst>
              <a:ext uri="{FF2B5EF4-FFF2-40B4-BE49-F238E27FC236}">
                <a16:creationId xmlns:a16="http://schemas.microsoft.com/office/drawing/2014/main" id="{8597BD41-5D0A-40D7-87F1-EEFC26D4DA57}"/>
              </a:ext>
            </a:extLst>
          </p:cNvPr>
          <p:cNvSpPr txBox="1"/>
          <p:nvPr/>
        </p:nvSpPr>
        <p:spPr>
          <a:xfrm>
            <a:off x="8322775" y="2138764"/>
            <a:ext cx="3474834" cy="369332"/>
          </a:xfrm>
          <a:prstGeom prst="rect">
            <a:avLst/>
          </a:prstGeom>
          <a:noFill/>
        </p:spPr>
        <p:txBody>
          <a:bodyPr wrap="square" rtlCol="0">
            <a:spAutoFit/>
          </a:bodyPr>
          <a:lstStyle/>
          <a:p>
            <a:r>
              <a:rPr lang="fr-FR" dirty="0" err="1"/>
              <a:t>Olist_order_payement_dataset</a:t>
            </a:r>
            <a:endParaRPr lang="fr-FR" dirty="0"/>
          </a:p>
        </p:txBody>
      </p:sp>
      <p:sp>
        <p:nvSpPr>
          <p:cNvPr id="60" name="ZoneTexte 59">
            <a:extLst>
              <a:ext uri="{FF2B5EF4-FFF2-40B4-BE49-F238E27FC236}">
                <a16:creationId xmlns:a16="http://schemas.microsoft.com/office/drawing/2014/main" id="{2E5BB681-16BF-49EC-BADD-C3543333E293}"/>
              </a:ext>
            </a:extLst>
          </p:cNvPr>
          <p:cNvSpPr txBox="1"/>
          <p:nvPr/>
        </p:nvSpPr>
        <p:spPr>
          <a:xfrm>
            <a:off x="12778327" y="2035113"/>
            <a:ext cx="2874799" cy="369332"/>
          </a:xfrm>
          <a:prstGeom prst="rect">
            <a:avLst/>
          </a:prstGeom>
          <a:noFill/>
        </p:spPr>
        <p:txBody>
          <a:bodyPr wrap="square" rtlCol="0">
            <a:spAutoFit/>
          </a:bodyPr>
          <a:lstStyle/>
          <a:p>
            <a:r>
              <a:rPr lang="fr-FR" dirty="0" err="1"/>
              <a:t>Olist_product_dataset</a:t>
            </a:r>
            <a:endParaRPr lang="fr-FR" dirty="0"/>
          </a:p>
        </p:txBody>
      </p:sp>
      <p:sp>
        <p:nvSpPr>
          <p:cNvPr id="61" name="ZoneTexte 60">
            <a:extLst>
              <a:ext uri="{FF2B5EF4-FFF2-40B4-BE49-F238E27FC236}">
                <a16:creationId xmlns:a16="http://schemas.microsoft.com/office/drawing/2014/main" id="{3704B9FF-F7EE-40EF-AE95-196152B0EA97}"/>
              </a:ext>
            </a:extLst>
          </p:cNvPr>
          <p:cNvSpPr txBox="1"/>
          <p:nvPr/>
        </p:nvSpPr>
        <p:spPr>
          <a:xfrm>
            <a:off x="5976022" y="6085441"/>
            <a:ext cx="2874799" cy="369332"/>
          </a:xfrm>
          <a:prstGeom prst="rect">
            <a:avLst/>
          </a:prstGeom>
          <a:noFill/>
        </p:spPr>
        <p:txBody>
          <a:bodyPr wrap="square" rtlCol="0">
            <a:spAutoFit/>
          </a:bodyPr>
          <a:lstStyle/>
          <a:p>
            <a:r>
              <a:rPr lang="fr-FR" dirty="0" err="1"/>
              <a:t>Olist_review_dataset</a:t>
            </a:r>
            <a:endParaRPr lang="fr-FR" dirty="0"/>
          </a:p>
        </p:txBody>
      </p:sp>
      <p:sp>
        <p:nvSpPr>
          <p:cNvPr id="63" name="ZoneTexte 62">
            <a:extLst>
              <a:ext uri="{FF2B5EF4-FFF2-40B4-BE49-F238E27FC236}">
                <a16:creationId xmlns:a16="http://schemas.microsoft.com/office/drawing/2014/main" id="{929FE0AE-8491-4074-93C4-513EAB79D889}"/>
              </a:ext>
            </a:extLst>
          </p:cNvPr>
          <p:cNvSpPr txBox="1"/>
          <p:nvPr/>
        </p:nvSpPr>
        <p:spPr>
          <a:xfrm>
            <a:off x="9108397" y="6150578"/>
            <a:ext cx="2874799" cy="369332"/>
          </a:xfrm>
          <a:prstGeom prst="rect">
            <a:avLst/>
          </a:prstGeom>
          <a:noFill/>
        </p:spPr>
        <p:txBody>
          <a:bodyPr wrap="square" rtlCol="0">
            <a:spAutoFit/>
          </a:bodyPr>
          <a:lstStyle/>
          <a:p>
            <a:r>
              <a:rPr lang="fr-FR" dirty="0" err="1"/>
              <a:t>Olist_order_dataset</a:t>
            </a:r>
            <a:endParaRPr lang="fr-FR" dirty="0"/>
          </a:p>
        </p:txBody>
      </p:sp>
      <p:sp>
        <p:nvSpPr>
          <p:cNvPr id="64" name="ZoneTexte 63">
            <a:extLst>
              <a:ext uri="{FF2B5EF4-FFF2-40B4-BE49-F238E27FC236}">
                <a16:creationId xmlns:a16="http://schemas.microsoft.com/office/drawing/2014/main" id="{6018A33D-33DD-4479-A55F-71E2088FC276}"/>
              </a:ext>
            </a:extLst>
          </p:cNvPr>
          <p:cNvSpPr txBox="1"/>
          <p:nvPr/>
        </p:nvSpPr>
        <p:spPr>
          <a:xfrm>
            <a:off x="16114538" y="6270107"/>
            <a:ext cx="2874799" cy="369332"/>
          </a:xfrm>
          <a:prstGeom prst="rect">
            <a:avLst/>
          </a:prstGeom>
          <a:noFill/>
        </p:spPr>
        <p:txBody>
          <a:bodyPr wrap="square" rtlCol="0">
            <a:spAutoFit/>
          </a:bodyPr>
          <a:lstStyle/>
          <a:p>
            <a:r>
              <a:rPr lang="fr-FR" dirty="0" err="1"/>
              <a:t>Olist_seller_dataset</a:t>
            </a:r>
            <a:endParaRPr lang="fr-FR" dirty="0"/>
          </a:p>
        </p:txBody>
      </p:sp>
      <p:sp>
        <p:nvSpPr>
          <p:cNvPr id="65" name="ZoneTexte 64">
            <a:extLst>
              <a:ext uri="{FF2B5EF4-FFF2-40B4-BE49-F238E27FC236}">
                <a16:creationId xmlns:a16="http://schemas.microsoft.com/office/drawing/2014/main" id="{4DA0B090-4880-4431-9A29-9839B6F7B7AA}"/>
              </a:ext>
            </a:extLst>
          </p:cNvPr>
          <p:cNvSpPr txBox="1"/>
          <p:nvPr/>
        </p:nvSpPr>
        <p:spPr>
          <a:xfrm>
            <a:off x="12141207" y="6173140"/>
            <a:ext cx="3474834" cy="369332"/>
          </a:xfrm>
          <a:prstGeom prst="rect">
            <a:avLst/>
          </a:prstGeom>
          <a:noFill/>
        </p:spPr>
        <p:txBody>
          <a:bodyPr wrap="square" rtlCol="0">
            <a:spAutoFit/>
          </a:bodyPr>
          <a:lstStyle/>
          <a:p>
            <a:r>
              <a:rPr lang="fr-FR" dirty="0" err="1"/>
              <a:t>Olist_order_items_dataset</a:t>
            </a:r>
            <a:endParaRPr lang="fr-FR" dirty="0"/>
          </a:p>
        </p:txBody>
      </p:sp>
      <p:sp>
        <p:nvSpPr>
          <p:cNvPr id="66" name="ZoneTexte 65">
            <a:extLst>
              <a:ext uri="{FF2B5EF4-FFF2-40B4-BE49-F238E27FC236}">
                <a16:creationId xmlns:a16="http://schemas.microsoft.com/office/drawing/2014/main" id="{F74A7ADB-03B9-43E4-BAAC-CA889FD7DA80}"/>
              </a:ext>
            </a:extLst>
          </p:cNvPr>
          <p:cNvSpPr txBox="1"/>
          <p:nvPr/>
        </p:nvSpPr>
        <p:spPr>
          <a:xfrm>
            <a:off x="15393388" y="9100314"/>
            <a:ext cx="3175563" cy="369332"/>
          </a:xfrm>
          <a:prstGeom prst="rect">
            <a:avLst/>
          </a:prstGeom>
          <a:noFill/>
        </p:spPr>
        <p:txBody>
          <a:bodyPr wrap="square" rtlCol="0">
            <a:spAutoFit/>
          </a:bodyPr>
          <a:lstStyle/>
          <a:p>
            <a:r>
              <a:rPr lang="fr-FR" dirty="0" err="1"/>
              <a:t>Olist_geolocatisation_dataset</a:t>
            </a:r>
            <a:endParaRPr lang="fr-FR" dirty="0"/>
          </a:p>
        </p:txBody>
      </p:sp>
      <p:sp>
        <p:nvSpPr>
          <p:cNvPr id="67" name="ZoneTexte 66">
            <a:extLst>
              <a:ext uri="{FF2B5EF4-FFF2-40B4-BE49-F238E27FC236}">
                <a16:creationId xmlns:a16="http://schemas.microsoft.com/office/drawing/2014/main" id="{1D66A8CD-4195-4712-B0C4-80024BAE3D2A}"/>
              </a:ext>
            </a:extLst>
          </p:cNvPr>
          <p:cNvSpPr txBox="1"/>
          <p:nvPr/>
        </p:nvSpPr>
        <p:spPr>
          <a:xfrm>
            <a:off x="8773588" y="9114387"/>
            <a:ext cx="3474834" cy="369332"/>
          </a:xfrm>
          <a:prstGeom prst="rect">
            <a:avLst/>
          </a:prstGeom>
          <a:noFill/>
        </p:spPr>
        <p:txBody>
          <a:bodyPr wrap="square" rtlCol="0">
            <a:spAutoFit/>
          </a:bodyPr>
          <a:lstStyle/>
          <a:p>
            <a:r>
              <a:rPr lang="fr-FR" dirty="0" err="1"/>
              <a:t>Olist_order_customers_dataset</a:t>
            </a:r>
            <a:endParaRPr lang="fr-FR" dirty="0"/>
          </a:p>
        </p:txBody>
      </p:sp>
      <p:sp>
        <p:nvSpPr>
          <p:cNvPr id="68" name="ZoneTexte 67">
            <a:extLst>
              <a:ext uri="{FF2B5EF4-FFF2-40B4-BE49-F238E27FC236}">
                <a16:creationId xmlns:a16="http://schemas.microsoft.com/office/drawing/2014/main" id="{7B10304E-7C97-4DB6-AD6E-672B2C0B92AC}"/>
              </a:ext>
            </a:extLst>
          </p:cNvPr>
          <p:cNvSpPr txBox="1"/>
          <p:nvPr/>
        </p:nvSpPr>
        <p:spPr>
          <a:xfrm>
            <a:off x="9574296" y="4055119"/>
            <a:ext cx="1198026" cy="369332"/>
          </a:xfrm>
          <a:prstGeom prst="rect">
            <a:avLst/>
          </a:prstGeom>
          <a:noFill/>
        </p:spPr>
        <p:txBody>
          <a:bodyPr wrap="square" rtlCol="0">
            <a:spAutoFit/>
          </a:bodyPr>
          <a:lstStyle/>
          <a:p>
            <a:r>
              <a:rPr lang="fr-FR" b="1" i="1" dirty="0" err="1"/>
              <a:t>Order_id</a:t>
            </a:r>
            <a:endParaRPr lang="fr-FR" b="1" i="1" dirty="0"/>
          </a:p>
        </p:txBody>
      </p:sp>
      <p:sp>
        <p:nvSpPr>
          <p:cNvPr id="69" name="ZoneTexte 68">
            <a:extLst>
              <a:ext uri="{FF2B5EF4-FFF2-40B4-BE49-F238E27FC236}">
                <a16:creationId xmlns:a16="http://schemas.microsoft.com/office/drawing/2014/main" id="{96A39D4F-90BE-4979-AD37-F1A9900FAC3E}"/>
              </a:ext>
            </a:extLst>
          </p:cNvPr>
          <p:cNvSpPr txBox="1"/>
          <p:nvPr/>
        </p:nvSpPr>
        <p:spPr>
          <a:xfrm rot="5400000">
            <a:off x="7994694" y="5716109"/>
            <a:ext cx="1198026" cy="369332"/>
          </a:xfrm>
          <a:prstGeom prst="rect">
            <a:avLst/>
          </a:prstGeom>
          <a:noFill/>
        </p:spPr>
        <p:txBody>
          <a:bodyPr wrap="square" rtlCol="0">
            <a:spAutoFit/>
          </a:bodyPr>
          <a:lstStyle/>
          <a:p>
            <a:r>
              <a:rPr lang="fr-FR" b="1" i="1" dirty="0" err="1"/>
              <a:t>Order_id</a:t>
            </a:r>
            <a:endParaRPr lang="fr-FR" b="1" i="1" dirty="0"/>
          </a:p>
        </p:txBody>
      </p:sp>
      <p:sp>
        <p:nvSpPr>
          <p:cNvPr id="70" name="ZoneTexte 69">
            <a:extLst>
              <a:ext uri="{FF2B5EF4-FFF2-40B4-BE49-F238E27FC236}">
                <a16:creationId xmlns:a16="http://schemas.microsoft.com/office/drawing/2014/main" id="{F4E9F0B0-67C2-447D-89BB-79DFCAC96CF2}"/>
              </a:ext>
            </a:extLst>
          </p:cNvPr>
          <p:cNvSpPr txBox="1"/>
          <p:nvPr/>
        </p:nvSpPr>
        <p:spPr>
          <a:xfrm>
            <a:off x="9239343" y="7099938"/>
            <a:ext cx="1807751" cy="369332"/>
          </a:xfrm>
          <a:prstGeom prst="rect">
            <a:avLst/>
          </a:prstGeom>
          <a:noFill/>
        </p:spPr>
        <p:txBody>
          <a:bodyPr wrap="square" rtlCol="0">
            <a:spAutoFit/>
          </a:bodyPr>
          <a:lstStyle/>
          <a:p>
            <a:r>
              <a:rPr lang="fr-FR" b="1" i="1" dirty="0" err="1"/>
              <a:t>Customer_id</a:t>
            </a:r>
            <a:endParaRPr lang="fr-FR" b="1" i="1" dirty="0"/>
          </a:p>
        </p:txBody>
      </p:sp>
      <p:sp>
        <p:nvSpPr>
          <p:cNvPr id="71" name="ZoneTexte 70">
            <a:extLst>
              <a:ext uri="{FF2B5EF4-FFF2-40B4-BE49-F238E27FC236}">
                <a16:creationId xmlns:a16="http://schemas.microsoft.com/office/drawing/2014/main" id="{0FF0E9E5-B85A-413E-86FC-88254D00C2FB}"/>
              </a:ext>
            </a:extLst>
          </p:cNvPr>
          <p:cNvSpPr txBox="1"/>
          <p:nvPr/>
        </p:nvSpPr>
        <p:spPr>
          <a:xfrm rot="5400000">
            <a:off x="10934104" y="5635369"/>
            <a:ext cx="1198026" cy="369332"/>
          </a:xfrm>
          <a:prstGeom prst="rect">
            <a:avLst/>
          </a:prstGeom>
          <a:noFill/>
        </p:spPr>
        <p:txBody>
          <a:bodyPr wrap="square" rtlCol="0">
            <a:spAutoFit/>
          </a:bodyPr>
          <a:lstStyle/>
          <a:p>
            <a:r>
              <a:rPr lang="fr-FR" b="1" i="1" dirty="0" err="1"/>
              <a:t>Order_id</a:t>
            </a:r>
            <a:endParaRPr lang="fr-FR" b="1" i="1" dirty="0"/>
          </a:p>
        </p:txBody>
      </p:sp>
      <p:sp>
        <p:nvSpPr>
          <p:cNvPr id="72" name="ZoneTexte 71">
            <a:extLst>
              <a:ext uri="{FF2B5EF4-FFF2-40B4-BE49-F238E27FC236}">
                <a16:creationId xmlns:a16="http://schemas.microsoft.com/office/drawing/2014/main" id="{79326278-5BF4-4720-A20C-6BA9B32E762E}"/>
              </a:ext>
            </a:extLst>
          </p:cNvPr>
          <p:cNvSpPr txBox="1"/>
          <p:nvPr/>
        </p:nvSpPr>
        <p:spPr>
          <a:xfrm rot="5400000">
            <a:off x="14609709" y="5660191"/>
            <a:ext cx="1198026" cy="369332"/>
          </a:xfrm>
          <a:prstGeom prst="rect">
            <a:avLst/>
          </a:prstGeom>
          <a:noFill/>
        </p:spPr>
        <p:txBody>
          <a:bodyPr wrap="square" rtlCol="0">
            <a:spAutoFit/>
          </a:bodyPr>
          <a:lstStyle/>
          <a:p>
            <a:r>
              <a:rPr lang="fr-FR" b="1" i="1" dirty="0" err="1"/>
              <a:t>Seller_id</a:t>
            </a:r>
            <a:endParaRPr lang="fr-FR" b="1" i="1" dirty="0"/>
          </a:p>
        </p:txBody>
      </p:sp>
      <p:sp>
        <p:nvSpPr>
          <p:cNvPr id="73" name="ZoneTexte 72">
            <a:extLst>
              <a:ext uri="{FF2B5EF4-FFF2-40B4-BE49-F238E27FC236}">
                <a16:creationId xmlns:a16="http://schemas.microsoft.com/office/drawing/2014/main" id="{23BFE053-E886-4855-B681-BBAD382288A8}"/>
              </a:ext>
            </a:extLst>
          </p:cNvPr>
          <p:cNvSpPr txBox="1"/>
          <p:nvPr/>
        </p:nvSpPr>
        <p:spPr>
          <a:xfrm>
            <a:off x="13119272" y="3904133"/>
            <a:ext cx="1459013" cy="369332"/>
          </a:xfrm>
          <a:prstGeom prst="rect">
            <a:avLst/>
          </a:prstGeom>
          <a:noFill/>
        </p:spPr>
        <p:txBody>
          <a:bodyPr wrap="square" rtlCol="0">
            <a:spAutoFit/>
          </a:bodyPr>
          <a:lstStyle/>
          <a:p>
            <a:r>
              <a:rPr lang="fr-FR" dirty="0" err="1"/>
              <a:t>product_id</a:t>
            </a:r>
            <a:endParaRPr lang="fr-FR" dirty="0"/>
          </a:p>
        </p:txBody>
      </p:sp>
      <p:sp>
        <p:nvSpPr>
          <p:cNvPr id="74" name="ZoneTexte 73">
            <a:extLst>
              <a:ext uri="{FF2B5EF4-FFF2-40B4-BE49-F238E27FC236}">
                <a16:creationId xmlns:a16="http://schemas.microsoft.com/office/drawing/2014/main" id="{9C8FBD90-BF65-4E72-BDB2-D55992CDAC26}"/>
              </a:ext>
            </a:extLst>
          </p:cNvPr>
          <p:cNvSpPr txBox="1"/>
          <p:nvPr/>
        </p:nvSpPr>
        <p:spPr>
          <a:xfrm>
            <a:off x="16148913" y="7393823"/>
            <a:ext cx="1862561" cy="369332"/>
          </a:xfrm>
          <a:prstGeom prst="rect">
            <a:avLst/>
          </a:prstGeom>
          <a:noFill/>
        </p:spPr>
        <p:txBody>
          <a:bodyPr wrap="square" rtlCol="0">
            <a:spAutoFit/>
          </a:bodyPr>
          <a:lstStyle/>
          <a:p>
            <a:r>
              <a:rPr lang="fr-FR" b="1" i="1" dirty="0" err="1"/>
              <a:t>Zip_code_prefix</a:t>
            </a:r>
            <a:endParaRPr lang="fr-FR" b="1" i="1" dirty="0"/>
          </a:p>
        </p:txBody>
      </p:sp>
      <p:sp>
        <p:nvSpPr>
          <p:cNvPr id="76" name="ZoneTexte 75">
            <a:extLst>
              <a:ext uri="{FF2B5EF4-FFF2-40B4-BE49-F238E27FC236}">
                <a16:creationId xmlns:a16="http://schemas.microsoft.com/office/drawing/2014/main" id="{AB959CB7-38A8-4393-84F9-11545EC114EE}"/>
              </a:ext>
            </a:extLst>
          </p:cNvPr>
          <p:cNvSpPr txBox="1"/>
          <p:nvPr/>
        </p:nvSpPr>
        <p:spPr>
          <a:xfrm rot="5400000">
            <a:off x="13192041" y="8747615"/>
            <a:ext cx="1862561" cy="369332"/>
          </a:xfrm>
          <a:prstGeom prst="rect">
            <a:avLst/>
          </a:prstGeom>
          <a:noFill/>
        </p:spPr>
        <p:txBody>
          <a:bodyPr wrap="square" rtlCol="0">
            <a:spAutoFit/>
          </a:bodyPr>
          <a:lstStyle/>
          <a:p>
            <a:r>
              <a:rPr lang="fr-FR" b="1" i="1" dirty="0" err="1"/>
              <a:t>Zip_code_prefix</a:t>
            </a:r>
            <a:endParaRPr lang="fr-FR" b="1" i="1" dirty="0"/>
          </a:p>
        </p:txBody>
      </p:sp>
      <p:cxnSp>
        <p:nvCxnSpPr>
          <p:cNvPr id="10" name="Connecteur droit avec flèche 9">
            <a:extLst>
              <a:ext uri="{FF2B5EF4-FFF2-40B4-BE49-F238E27FC236}">
                <a16:creationId xmlns:a16="http://schemas.microsoft.com/office/drawing/2014/main" id="{D3E00103-9769-459F-96FD-FF25641297C8}"/>
              </a:ext>
            </a:extLst>
          </p:cNvPr>
          <p:cNvCxnSpPr/>
          <p:nvPr/>
        </p:nvCxnSpPr>
        <p:spPr>
          <a:xfrm>
            <a:off x="10112738" y="4416340"/>
            <a:ext cx="0" cy="68580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77" name="Connecteur droit avec flèche 76">
            <a:extLst>
              <a:ext uri="{FF2B5EF4-FFF2-40B4-BE49-F238E27FC236}">
                <a16:creationId xmlns:a16="http://schemas.microsoft.com/office/drawing/2014/main" id="{BFF3392F-8C03-4831-AA67-FD9BABD8516D}"/>
              </a:ext>
            </a:extLst>
          </p:cNvPr>
          <p:cNvCxnSpPr/>
          <p:nvPr/>
        </p:nvCxnSpPr>
        <p:spPr>
          <a:xfrm>
            <a:off x="13639800" y="4416340"/>
            <a:ext cx="0" cy="68580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78" name="Connecteur droit avec flèche 77">
            <a:extLst>
              <a:ext uri="{FF2B5EF4-FFF2-40B4-BE49-F238E27FC236}">
                <a16:creationId xmlns:a16="http://schemas.microsoft.com/office/drawing/2014/main" id="{9FFF98C7-6271-4C95-8041-CCC53380F735}"/>
              </a:ext>
            </a:extLst>
          </p:cNvPr>
          <p:cNvCxnSpPr>
            <a:cxnSpLocks/>
          </p:cNvCxnSpPr>
          <p:nvPr/>
        </p:nvCxnSpPr>
        <p:spPr>
          <a:xfrm flipV="1">
            <a:off x="13639800" y="3417349"/>
            <a:ext cx="0" cy="61068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79" name="Connecteur droit avec flèche 78">
            <a:extLst>
              <a:ext uri="{FF2B5EF4-FFF2-40B4-BE49-F238E27FC236}">
                <a16:creationId xmlns:a16="http://schemas.microsoft.com/office/drawing/2014/main" id="{F7970489-584B-4244-8A08-7E84266F8229}"/>
              </a:ext>
            </a:extLst>
          </p:cNvPr>
          <p:cNvCxnSpPr/>
          <p:nvPr/>
        </p:nvCxnSpPr>
        <p:spPr>
          <a:xfrm>
            <a:off x="17221200" y="7658100"/>
            <a:ext cx="0" cy="68580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80" name="Connecteur droit avec flèche 79">
            <a:extLst>
              <a:ext uri="{FF2B5EF4-FFF2-40B4-BE49-F238E27FC236}">
                <a16:creationId xmlns:a16="http://schemas.microsoft.com/office/drawing/2014/main" id="{1EFEDC56-E3FF-4EDA-BD5D-524988B8E33F}"/>
              </a:ext>
            </a:extLst>
          </p:cNvPr>
          <p:cNvCxnSpPr/>
          <p:nvPr/>
        </p:nvCxnSpPr>
        <p:spPr>
          <a:xfrm>
            <a:off x="9982200" y="7482971"/>
            <a:ext cx="0" cy="68580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81" name="Connecteur droit avec flèche 80">
            <a:extLst>
              <a:ext uri="{FF2B5EF4-FFF2-40B4-BE49-F238E27FC236}">
                <a16:creationId xmlns:a16="http://schemas.microsoft.com/office/drawing/2014/main" id="{815F6CF3-8FF5-405A-9CAB-8466409FC455}"/>
              </a:ext>
            </a:extLst>
          </p:cNvPr>
          <p:cNvCxnSpPr>
            <a:cxnSpLocks/>
          </p:cNvCxnSpPr>
          <p:nvPr/>
        </p:nvCxnSpPr>
        <p:spPr>
          <a:xfrm flipV="1">
            <a:off x="10144767" y="3462214"/>
            <a:ext cx="0" cy="61068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82" name="Connecteur droit avec flèche 81">
            <a:extLst>
              <a:ext uri="{FF2B5EF4-FFF2-40B4-BE49-F238E27FC236}">
                <a16:creationId xmlns:a16="http://schemas.microsoft.com/office/drawing/2014/main" id="{FAEAC8C6-A614-4F78-8938-270845BC24DB}"/>
              </a:ext>
            </a:extLst>
          </p:cNvPr>
          <p:cNvCxnSpPr>
            <a:cxnSpLocks/>
          </p:cNvCxnSpPr>
          <p:nvPr/>
        </p:nvCxnSpPr>
        <p:spPr>
          <a:xfrm flipV="1">
            <a:off x="9943390" y="6581384"/>
            <a:ext cx="0" cy="61068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83" name="Connecteur droit avec flèche 82">
            <a:extLst>
              <a:ext uri="{FF2B5EF4-FFF2-40B4-BE49-F238E27FC236}">
                <a16:creationId xmlns:a16="http://schemas.microsoft.com/office/drawing/2014/main" id="{37D82A8F-395B-4BB6-9F4D-FB134BAEB210}"/>
              </a:ext>
            </a:extLst>
          </p:cNvPr>
          <p:cNvCxnSpPr>
            <a:cxnSpLocks/>
          </p:cNvCxnSpPr>
          <p:nvPr/>
        </p:nvCxnSpPr>
        <p:spPr>
          <a:xfrm flipV="1">
            <a:off x="17212280" y="6673920"/>
            <a:ext cx="0" cy="61068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84" name="Connecteur droit avec flèche 83">
            <a:extLst>
              <a:ext uri="{FF2B5EF4-FFF2-40B4-BE49-F238E27FC236}">
                <a16:creationId xmlns:a16="http://schemas.microsoft.com/office/drawing/2014/main" id="{3A481752-53D2-4D24-8528-F70145B5910E}"/>
              </a:ext>
            </a:extLst>
          </p:cNvPr>
          <p:cNvCxnSpPr>
            <a:cxnSpLocks/>
          </p:cNvCxnSpPr>
          <p:nvPr/>
        </p:nvCxnSpPr>
        <p:spPr>
          <a:xfrm flipV="1">
            <a:off x="15239109" y="8745470"/>
            <a:ext cx="828033" cy="381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85" name="Connecteur droit avec flèche 84">
            <a:extLst>
              <a:ext uri="{FF2B5EF4-FFF2-40B4-BE49-F238E27FC236}">
                <a16:creationId xmlns:a16="http://schemas.microsoft.com/office/drawing/2014/main" id="{D2073D10-9648-4555-B4A7-1CE06692EAA3}"/>
              </a:ext>
            </a:extLst>
          </p:cNvPr>
          <p:cNvCxnSpPr>
            <a:cxnSpLocks/>
          </p:cNvCxnSpPr>
          <p:nvPr/>
        </p:nvCxnSpPr>
        <p:spPr>
          <a:xfrm flipV="1">
            <a:off x="11951783" y="5754302"/>
            <a:ext cx="828033" cy="381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86" name="Connecteur droit avec flèche 85">
            <a:extLst>
              <a:ext uri="{FF2B5EF4-FFF2-40B4-BE49-F238E27FC236}">
                <a16:creationId xmlns:a16="http://schemas.microsoft.com/office/drawing/2014/main" id="{7C6A208E-C6A0-4C04-BC65-39161FD27543}"/>
              </a:ext>
            </a:extLst>
          </p:cNvPr>
          <p:cNvCxnSpPr>
            <a:cxnSpLocks/>
          </p:cNvCxnSpPr>
          <p:nvPr/>
        </p:nvCxnSpPr>
        <p:spPr>
          <a:xfrm flipV="1">
            <a:off x="15524586" y="5883865"/>
            <a:ext cx="828033" cy="381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87" name="Connecteur droit avec flèche 86">
            <a:extLst>
              <a:ext uri="{FF2B5EF4-FFF2-40B4-BE49-F238E27FC236}">
                <a16:creationId xmlns:a16="http://schemas.microsoft.com/office/drawing/2014/main" id="{BF97AF74-5F22-4612-8106-415CCDA9FB09}"/>
              </a:ext>
            </a:extLst>
          </p:cNvPr>
          <p:cNvCxnSpPr>
            <a:cxnSpLocks/>
          </p:cNvCxnSpPr>
          <p:nvPr/>
        </p:nvCxnSpPr>
        <p:spPr>
          <a:xfrm flipV="1">
            <a:off x="8972178" y="5762110"/>
            <a:ext cx="828033" cy="381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88" name="Connecteur droit avec flèche 87">
            <a:extLst>
              <a:ext uri="{FF2B5EF4-FFF2-40B4-BE49-F238E27FC236}">
                <a16:creationId xmlns:a16="http://schemas.microsoft.com/office/drawing/2014/main" id="{E15E3444-C5C0-4977-B98D-AB0125111C66}"/>
              </a:ext>
            </a:extLst>
          </p:cNvPr>
          <p:cNvCxnSpPr>
            <a:cxnSpLocks/>
          </p:cNvCxnSpPr>
          <p:nvPr/>
        </p:nvCxnSpPr>
        <p:spPr>
          <a:xfrm flipH="1" flipV="1">
            <a:off x="11831273" y="8875439"/>
            <a:ext cx="1404428" cy="4190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89" name="Connecteur droit avec flèche 88">
            <a:extLst>
              <a:ext uri="{FF2B5EF4-FFF2-40B4-BE49-F238E27FC236}">
                <a16:creationId xmlns:a16="http://schemas.microsoft.com/office/drawing/2014/main" id="{EB52A874-6B8D-496A-A5CC-1984F9783CC0}"/>
              </a:ext>
            </a:extLst>
          </p:cNvPr>
          <p:cNvCxnSpPr>
            <a:cxnSpLocks/>
          </p:cNvCxnSpPr>
          <p:nvPr/>
        </p:nvCxnSpPr>
        <p:spPr>
          <a:xfrm flipH="1">
            <a:off x="14215726" y="5841963"/>
            <a:ext cx="534526"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90" name="Connecteur droit avec flèche 89">
            <a:extLst>
              <a:ext uri="{FF2B5EF4-FFF2-40B4-BE49-F238E27FC236}">
                <a16:creationId xmlns:a16="http://schemas.microsoft.com/office/drawing/2014/main" id="{573739C8-B46A-426B-908F-CC0D36882D45}"/>
              </a:ext>
            </a:extLst>
          </p:cNvPr>
          <p:cNvCxnSpPr>
            <a:cxnSpLocks/>
          </p:cNvCxnSpPr>
          <p:nvPr/>
        </p:nvCxnSpPr>
        <p:spPr>
          <a:xfrm flipH="1">
            <a:off x="10683671" y="5781062"/>
            <a:ext cx="534526"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91" name="Connecteur droit avec flèche 90">
            <a:extLst>
              <a:ext uri="{FF2B5EF4-FFF2-40B4-BE49-F238E27FC236}">
                <a16:creationId xmlns:a16="http://schemas.microsoft.com/office/drawing/2014/main" id="{96450FC8-8596-4130-BB05-CA143BD3E031}"/>
              </a:ext>
            </a:extLst>
          </p:cNvPr>
          <p:cNvCxnSpPr>
            <a:cxnSpLocks/>
          </p:cNvCxnSpPr>
          <p:nvPr/>
        </p:nvCxnSpPr>
        <p:spPr>
          <a:xfrm flipH="1">
            <a:off x="7757019" y="5781062"/>
            <a:ext cx="534526"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8084216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3"/>
          <p:cNvSpPr txBox="1"/>
          <p:nvPr/>
        </p:nvSpPr>
        <p:spPr>
          <a:xfrm>
            <a:off x="3349393" y="283453"/>
            <a:ext cx="10485107" cy="666849"/>
          </a:xfrm>
          <a:prstGeom prst="rect">
            <a:avLst/>
          </a:prstGeom>
        </p:spPr>
        <p:txBody>
          <a:bodyPr wrap="square" lIns="0" tIns="0" rIns="0" bIns="0" rtlCol="0" anchor="t">
            <a:spAutoFit/>
          </a:bodyPr>
          <a:lstStyle/>
          <a:p>
            <a:pPr algn="ctr">
              <a:lnSpc>
                <a:spcPts val="5174"/>
              </a:lnSpc>
            </a:pPr>
            <a:r>
              <a:rPr lang="en-US" sz="4500" dirty="0">
                <a:solidFill>
                  <a:schemeClr val="accent1">
                    <a:lumMod val="75000"/>
                  </a:schemeClr>
                </a:solidFill>
                <a:latin typeface="Poppins Bold"/>
              </a:rPr>
              <a:t>Features </a:t>
            </a:r>
            <a:r>
              <a:rPr lang="en-US" sz="4500" dirty="0" err="1">
                <a:solidFill>
                  <a:schemeClr val="accent1">
                    <a:lumMod val="75000"/>
                  </a:schemeClr>
                </a:solidFill>
                <a:latin typeface="Poppins Bold"/>
              </a:rPr>
              <a:t>Ingeneering</a:t>
            </a:r>
            <a:endParaRPr lang="en-US" sz="4500" dirty="0">
              <a:solidFill>
                <a:schemeClr val="accent1">
                  <a:lumMod val="75000"/>
                </a:schemeClr>
              </a:solidFill>
              <a:latin typeface="Poppins Bold"/>
            </a:endParaRPr>
          </a:p>
        </p:txBody>
      </p:sp>
      <p:sp>
        <p:nvSpPr>
          <p:cNvPr id="24" name="TextBox 24"/>
          <p:cNvSpPr txBox="1"/>
          <p:nvPr/>
        </p:nvSpPr>
        <p:spPr>
          <a:xfrm>
            <a:off x="-157867" y="5737123"/>
            <a:ext cx="3731731" cy="436017"/>
          </a:xfrm>
          <a:prstGeom prst="rect">
            <a:avLst/>
          </a:prstGeom>
        </p:spPr>
        <p:txBody>
          <a:bodyPr wrap="square" lIns="0" tIns="0" rIns="0" bIns="0" rtlCol="0" anchor="t">
            <a:spAutoFit/>
          </a:bodyPr>
          <a:lstStyle/>
          <a:p>
            <a:pPr algn="ctr">
              <a:lnSpc>
                <a:spcPts val="3449"/>
              </a:lnSpc>
            </a:pPr>
            <a:r>
              <a:rPr lang="en-US" sz="2999" dirty="0">
                <a:solidFill>
                  <a:srgbClr val="FFFFFF"/>
                </a:solidFill>
                <a:latin typeface="Roboto Condensed" panose="02000000000000000000" pitchFamily="2" charset="0"/>
                <a:ea typeface="Roboto Condensed" panose="02000000000000000000" pitchFamily="2" charset="0"/>
                <a:cs typeface="Roboto Condensed" panose="02000000000000000000" pitchFamily="2" charset="0"/>
              </a:rPr>
              <a:t>Client</a:t>
            </a:r>
          </a:p>
        </p:txBody>
      </p:sp>
      <p:grpSp>
        <p:nvGrpSpPr>
          <p:cNvPr id="30" name="Group 30"/>
          <p:cNvGrpSpPr/>
          <p:nvPr/>
        </p:nvGrpSpPr>
        <p:grpSpPr>
          <a:xfrm rot="3614395">
            <a:off x="15610373" y="3360482"/>
            <a:ext cx="6061985" cy="439924"/>
            <a:chOff x="0" y="0"/>
            <a:chExt cx="3139792" cy="227858"/>
          </a:xfrm>
        </p:grpSpPr>
        <p:sp>
          <p:nvSpPr>
            <p:cNvPr id="31" name="Freeform 31"/>
            <p:cNvSpPr/>
            <p:nvPr/>
          </p:nvSpPr>
          <p:spPr>
            <a:xfrm>
              <a:off x="0" y="0"/>
              <a:ext cx="3139792" cy="227858"/>
            </a:xfrm>
            <a:custGeom>
              <a:avLst/>
              <a:gdLst/>
              <a:ahLst/>
              <a:cxnLst/>
              <a:rect l="l" t="t" r="r" b="b"/>
              <a:pathLst>
                <a:path w="3139792" h="227858">
                  <a:moveTo>
                    <a:pt x="2936592" y="0"/>
                  </a:moveTo>
                  <a:lnTo>
                    <a:pt x="0" y="0"/>
                  </a:lnTo>
                  <a:lnTo>
                    <a:pt x="203200" y="227858"/>
                  </a:lnTo>
                  <a:lnTo>
                    <a:pt x="3139792" y="227858"/>
                  </a:lnTo>
                  <a:lnTo>
                    <a:pt x="2936592" y="0"/>
                  </a:lnTo>
                  <a:close/>
                </a:path>
              </a:pathLst>
            </a:custGeom>
            <a:solidFill>
              <a:srgbClr val="2B4865"/>
            </a:solidFill>
          </p:spPr>
        </p:sp>
        <p:sp>
          <p:nvSpPr>
            <p:cNvPr id="32" name="TextBox 32"/>
            <p:cNvSpPr txBox="1"/>
            <p:nvPr/>
          </p:nvSpPr>
          <p:spPr>
            <a:xfrm>
              <a:off x="101600" y="-38100"/>
              <a:ext cx="2936592" cy="265958"/>
            </a:xfrm>
            <a:prstGeom prst="rect">
              <a:avLst/>
            </a:prstGeom>
          </p:spPr>
          <p:txBody>
            <a:bodyPr lIns="50800" tIns="50800" rIns="50800" bIns="50800" rtlCol="0" anchor="ctr"/>
            <a:lstStyle/>
            <a:p>
              <a:pPr algn="ctr">
                <a:lnSpc>
                  <a:spcPts val="2659"/>
                </a:lnSpc>
                <a:spcBef>
                  <a:spcPct val="0"/>
                </a:spcBef>
              </a:pPr>
              <a:endParaRPr dirty="0"/>
            </a:p>
          </p:txBody>
        </p:sp>
      </p:grpSp>
      <p:grpSp>
        <p:nvGrpSpPr>
          <p:cNvPr id="33" name="Group 33"/>
          <p:cNvGrpSpPr/>
          <p:nvPr/>
        </p:nvGrpSpPr>
        <p:grpSpPr>
          <a:xfrm rot="-1795536">
            <a:off x="17308561" y="-2132694"/>
            <a:ext cx="3826016" cy="3743280"/>
            <a:chOff x="0" y="0"/>
            <a:chExt cx="830765" cy="812800"/>
          </a:xfrm>
        </p:grpSpPr>
        <p:sp>
          <p:nvSpPr>
            <p:cNvPr id="34" name="Freeform 34"/>
            <p:cNvSpPr/>
            <p:nvPr/>
          </p:nvSpPr>
          <p:spPr>
            <a:xfrm>
              <a:off x="0" y="0"/>
              <a:ext cx="830765" cy="812800"/>
            </a:xfrm>
            <a:custGeom>
              <a:avLst/>
              <a:gdLst/>
              <a:ahLst/>
              <a:cxnLst/>
              <a:rect l="l" t="t" r="r" b="b"/>
              <a:pathLst>
                <a:path w="830765" h="812800">
                  <a:moveTo>
                    <a:pt x="0" y="0"/>
                  </a:moveTo>
                  <a:lnTo>
                    <a:pt x="830765" y="0"/>
                  </a:lnTo>
                  <a:lnTo>
                    <a:pt x="830765" y="812800"/>
                  </a:lnTo>
                  <a:lnTo>
                    <a:pt x="0" y="812800"/>
                  </a:lnTo>
                  <a:close/>
                </a:path>
              </a:pathLst>
            </a:custGeom>
            <a:solidFill>
              <a:srgbClr val="2B4865"/>
            </a:solidFill>
          </p:spPr>
        </p:sp>
        <p:sp>
          <p:nvSpPr>
            <p:cNvPr id="35" name="TextBox 35"/>
            <p:cNvSpPr txBox="1"/>
            <p:nvPr/>
          </p:nvSpPr>
          <p:spPr>
            <a:xfrm>
              <a:off x="0" y="-38100"/>
              <a:ext cx="830765" cy="850900"/>
            </a:xfrm>
            <a:prstGeom prst="rect">
              <a:avLst/>
            </a:prstGeom>
          </p:spPr>
          <p:txBody>
            <a:bodyPr lIns="50800" tIns="50800" rIns="50800" bIns="50800" rtlCol="0" anchor="ctr"/>
            <a:lstStyle/>
            <a:p>
              <a:pPr algn="ctr">
                <a:lnSpc>
                  <a:spcPts val="2659"/>
                </a:lnSpc>
              </a:pPr>
              <a:endParaRPr dirty="0"/>
            </a:p>
          </p:txBody>
        </p:sp>
      </p:grpSp>
      <p:grpSp>
        <p:nvGrpSpPr>
          <p:cNvPr id="36" name="Group 36"/>
          <p:cNvGrpSpPr/>
          <p:nvPr/>
        </p:nvGrpSpPr>
        <p:grpSpPr>
          <a:xfrm rot="3614395">
            <a:off x="14267354" y="1480218"/>
            <a:ext cx="7586069" cy="439924"/>
            <a:chOff x="0" y="0"/>
            <a:chExt cx="3929188" cy="227858"/>
          </a:xfrm>
        </p:grpSpPr>
        <p:sp>
          <p:nvSpPr>
            <p:cNvPr id="37" name="Freeform 37"/>
            <p:cNvSpPr/>
            <p:nvPr/>
          </p:nvSpPr>
          <p:spPr>
            <a:xfrm>
              <a:off x="0" y="0"/>
              <a:ext cx="3929188" cy="227858"/>
            </a:xfrm>
            <a:custGeom>
              <a:avLst/>
              <a:gdLst/>
              <a:ahLst/>
              <a:cxnLst/>
              <a:rect l="l" t="t" r="r" b="b"/>
              <a:pathLst>
                <a:path w="3929188" h="227858">
                  <a:moveTo>
                    <a:pt x="3725988" y="0"/>
                  </a:moveTo>
                  <a:lnTo>
                    <a:pt x="0" y="0"/>
                  </a:lnTo>
                  <a:lnTo>
                    <a:pt x="203200" y="227858"/>
                  </a:lnTo>
                  <a:lnTo>
                    <a:pt x="3929188" y="227858"/>
                  </a:lnTo>
                  <a:lnTo>
                    <a:pt x="3725988" y="0"/>
                  </a:lnTo>
                  <a:close/>
                </a:path>
              </a:pathLst>
            </a:custGeom>
            <a:solidFill>
              <a:srgbClr val="0088B6"/>
            </a:solidFill>
          </p:spPr>
        </p:sp>
        <p:sp>
          <p:nvSpPr>
            <p:cNvPr id="38" name="TextBox 38"/>
            <p:cNvSpPr txBox="1"/>
            <p:nvPr/>
          </p:nvSpPr>
          <p:spPr>
            <a:xfrm>
              <a:off x="101600" y="-38100"/>
              <a:ext cx="3725988" cy="265958"/>
            </a:xfrm>
            <a:prstGeom prst="rect">
              <a:avLst/>
            </a:prstGeom>
          </p:spPr>
          <p:txBody>
            <a:bodyPr lIns="50800" tIns="50800" rIns="50800" bIns="50800" rtlCol="0" anchor="ctr"/>
            <a:lstStyle/>
            <a:p>
              <a:pPr algn="ctr">
                <a:lnSpc>
                  <a:spcPts val="2659"/>
                </a:lnSpc>
                <a:spcBef>
                  <a:spcPct val="0"/>
                </a:spcBef>
              </a:pPr>
              <a:endParaRPr dirty="0"/>
            </a:p>
          </p:txBody>
        </p:sp>
      </p:grpSp>
      <p:grpSp>
        <p:nvGrpSpPr>
          <p:cNvPr id="39" name="Group 39"/>
          <p:cNvGrpSpPr/>
          <p:nvPr/>
        </p:nvGrpSpPr>
        <p:grpSpPr>
          <a:xfrm rot="-3617512">
            <a:off x="-2839354" y="-2212490"/>
            <a:ext cx="3826016" cy="3743280"/>
            <a:chOff x="0" y="0"/>
            <a:chExt cx="830765" cy="812800"/>
          </a:xfrm>
        </p:grpSpPr>
        <p:sp>
          <p:nvSpPr>
            <p:cNvPr id="40" name="Freeform 40"/>
            <p:cNvSpPr/>
            <p:nvPr/>
          </p:nvSpPr>
          <p:spPr>
            <a:xfrm>
              <a:off x="0" y="0"/>
              <a:ext cx="830765" cy="812800"/>
            </a:xfrm>
            <a:custGeom>
              <a:avLst/>
              <a:gdLst/>
              <a:ahLst/>
              <a:cxnLst/>
              <a:rect l="l" t="t" r="r" b="b"/>
              <a:pathLst>
                <a:path w="830765" h="812800">
                  <a:moveTo>
                    <a:pt x="0" y="0"/>
                  </a:moveTo>
                  <a:lnTo>
                    <a:pt x="830765" y="0"/>
                  </a:lnTo>
                  <a:lnTo>
                    <a:pt x="830765" y="812800"/>
                  </a:lnTo>
                  <a:lnTo>
                    <a:pt x="0" y="812800"/>
                  </a:lnTo>
                  <a:close/>
                </a:path>
              </a:pathLst>
            </a:custGeom>
            <a:solidFill>
              <a:srgbClr val="2B4865"/>
            </a:solidFill>
          </p:spPr>
        </p:sp>
        <p:sp>
          <p:nvSpPr>
            <p:cNvPr id="41" name="TextBox 41"/>
            <p:cNvSpPr txBox="1"/>
            <p:nvPr/>
          </p:nvSpPr>
          <p:spPr>
            <a:xfrm>
              <a:off x="0" y="-38100"/>
              <a:ext cx="830765" cy="850900"/>
            </a:xfrm>
            <a:prstGeom prst="rect">
              <a:avLst/>
            </a:prstGeom>
          </p:spPr>
          <p:txBody>
            <a:bodyPr lIns="50800" tIns="50800" rIns="50800" bIns="50800" rtlCol="0" anchor="ctr"/>
            <a:lstStyle/>
            <a:p>
              <a:pPr algn="ctr">
                <a:lnSpc>
                  <a:spcPts val="2659"/>
                </a:lnSpc>
              </a:pPr>
              <a:endParaRPr dirty="0"/>
            </a:p>
          </p:txBody>
        </p:sp>
      </p:grpSp>
      <p:grpSp>
        <p:nvGrpSpPr>
          <p:cNvPr id="42" name="Group 42"/>
          <p:cNvGrpSpPr/>
          <p:nvPr/>
        </p:nvGrpSpPr>
        <p:grpSpPr>
          <a:xfrm rot="7182689">
            <a:off x="-2459765" y="2776133"/>
            <a:ext cx="4800043" cy="449861"/>
            <a:chOff x="0" y="0"/>
            <a:chExt cx="2357911" cy="220984"/>
          </a:xfrm>
        </p:grpSpPr>
        <p:sp>
          <p:nvSpPr>
            <p:cNvPr id="43" name="Freeform 43"/>
            <p:cNvSpPr/>
            <p:nvPr/>
          </p:nvSpPr>
          <p:spPr>
            <a:xfrm>
              <a:off x="0" y="0"/>
              <a:ext cx="2357911" cy="220984"/>
            </a:xfrm>
            <a:custGeom>
              <a:avLst/>
              <a:gdLst/>
              <a:ahLst/>
              <a:cxnLst/>
              <a:rect l="l" t="t" r="r" b="b"/>
              <a:pathLst>
                <a:path w="2357911" h="220984">
                  <a:moveTo>
                    <a:pt x="203200" y="0"/>
                  </a:moveTo>
                  <a:lnTo>
                    <a:pt x="2357911" y="0"/>
                  </a:lnTo>
                  <a:lnTo>
                    <a:pt x="2154711" y="220984"/>
                  </a:lnTo>
                  <a:lnTo>
                    <a:pt x="0" y="220984"/>
                  </a:lnTo>
                  <a:lnTo>
                    <a:pt x="203200" y="0"/>
                  </a:lnTo>
                  <a:close/>
                </a:path>
              </a:pathLst>
            </a:custGeom>
            <a:solidFill>
              <a:srgbClr val="2B4865"/>
            </a:solidFill>
          </p:spPr>
        </p:sp>
        <p:sp>
          <p:nvSpPr>
            <p:cNvPr id="44" name="TextBox 44"/>
            <p:cNvSpPr txBox="1"/>
            <p:nvPr/>
          </p:nvSpPr>
          <p:spPr>
            <a:xfrm>
              <a:off x="101600" y="-38100"/>
              <a:ext cx="2154711" cy="259084"/>
            </a:xfrm>
            <a:prstGeom prst="rect">
              <a:avLst/>
            </a:prstGeom>
          </p:spPr>
          <p:txBody>
            <a:bodyPr lIns="50800" tIns="50800" rIns="50800" bIns="50800" rtlCol="0" anchor="ctr"/>
            <a:lstStyle/>
            <a:p>
              <a:pPr algn="ctr">
                <a:lnSpc>
                  <a:spcPts val="2659"/>
                </a:lnSpc>
                <a:spcBef>
                  <a:spcPct val="0"/>
                </a:spcBef>
              </a:pPr>
              <a:endParaRPr dirty="0"/>
            </a:p>
          </p:txBody>
        </p:sp>
      </p:grpSp>
      <p:grpSp>
        <p:nvGrpSpPr>
          <p:cNvPr id="45" name="Group 45"/>
          <p:cNvGrpSpPr/>
          <p:nvPr/>
        </p:nvGrpSpPr>
        <p:grpSpPr>
          <a:xfrm rot="7182689">
            <a:off x="-3490340" y="1416877"/>
            <a:ext cx="7451059" cy="429861"/>
            <a:chOff x="0" y="0"/>
            <a:chExt cx="3830456" cy="220984"/>
          </a:xfrm>
        </p:grpSpPr>
        <p:sp>
          <p:nvSpPr>
            <p:cNvPr id="46" name="Freeform 46"/>
            <p:cNvSpPr/>
            <p:nvPr/>
          </p:nvSpPr>
          <p:spPr>
            <a:xfrm>
              <a:off x="0" y="0"/>
              <a:ext cx="3830457" cy="220984"/>
            </a:xfrm>
            <a:custGeom>
              <a:avLst/>
              <a:gdLst/>
              <a:ahLst/>
              <a:cxnLst/>
              <a:rect l="l" t="t" r="r" b="b"/>
              <a:pathLst>
                <a:path w="3830457" h="220984">
                  <a:moveTo>
                    <a:pt x="203200" y="0"/>
                  </a:moveTo>
                  <a:lnTo>
                    <a:pt x="3830457" y="0"/>
                  </a:lnTo>
                  <a:lnTo>
                    <a:pt x="3627257" y="220984"/>
                  </a:lnTo>
                  <a:lnTo>
                    <a:pt x="0" y="220984"/>
                  </a:lnTo>
                  <a:lnTo>
                    <a:pt x="203200" y="0"/>
                  </a:lnTo>
                  <a:close/>
                </a:path>
              </a:pathLst>
            </a:custGeom>
            <a:solidFill>
              <a:srgbClr val="0088B6"/>
            </a:solidFill>
          </p:spPr>
        </p:sp>
        <p:sp>
          <p:nvSpPr>
            <p:cNvPr id="47" name="TextBox 47"/>
            <p:cNvSpPr txBox="1"/>
            <p:nvPr/>
          </p:nvSpPr>
          <p:spPr>
            <a:xfrm>
              <a:off x="101600" y="-38100"/>
              <a:ext cx="3627256" cy="259084"/>
            </a:xfrm>
            <a:prstGeom prst="rect">
              <a:avLst/>
            </a:prstGeom>
          </p:spPr>
          <p:txBody>
            <a:bodyPr lIns="50800" tIns="50800" rIns="50800" bIns="50800" rtlCol="0" anchor="ctr"/>
            <a:lstStyle/>
            <a:p>
              <a:pPr algn="ctr">
                <a:lnSpc>
                  <a:spcPts val="2659"/>
                </a:lnSpc>
                <a:spcBef>
                  <a:spcPct val="0"/>
                </a:spcBef>
              </a:pPr>
              <a:endParaRPr dirty="0"/>
            </a:p>
          </p:txBody>
        </p:sp>
      </p:grpSp>
      <p:sp>
        <p:nvSpPr>
          <p:cNvPr id="48" name="ZoneTexte 47">
            <a:extLst>
              <a:ext uri="{FF2B5EF4-FFF2-40B4-BE49-F238E27FC236}">
                <a16:creationId xmlns:a16="http://schemas.microsoft.com/office/drawing/2014/main" id="{185FBBD8-2023-417E-B4B8-67AFE5D7F7CA}"/>
              </a:ext>
            </a:extLst>
          </p:cNvPr>
          <p:cNvSpPr txBox="1"/>
          <p:nvPr/>
        </p:nvSpPr>
        <p:spPr>
          <a:xfrm>
            <a:off x="1137572" y="1123360"/>
            <a:ext cx="15905717" cy="1815882"/>
          </a:xfrm>
          <a:prstGeom prst="rect">
            <a:avLst/>
          </a:prstGeom>
          <a:noFill/>
        </p:spPr>
        <p:txBody>
          <a:bodyPr wrap="square">
            <a:spAutoFit/>
          </a:bodyPr>
          <a:lstStyle/>
          <a:p>
            <a:pPr marL="457200" indent="-457200">
              <a:buFont typeface="Arial" panose="020B0604020202020204" pitchFamily="34" charset="0"/>
              <a:buChar char="•"/>
            </a:pPr>
            <a:r>
              <a:rPr lang="fr-FR" sz="2800" dirty="0">
                <a:latin typeface="Roboto Condensed" panose="02000000000000000000" pitchFamily="2" charset="0"/>
                <a:ea typeface="Roboto Condensed" panose="02000000000000000000" pitchFamily="2" charset="0"/>
                <a:cs typeface="Roboto Condensed" panose="02000000000000000000" pitchFamily="2" charset="0"/>
              </a:rPr>
              <a:t>Créer de nouvelles variables qui nous permettront d’analyser le comportements de nos clients </a:t>
            </a:r>
          </a:p>
          <a:p>
            <a:pPr marL="285750" indent="-285750">
              <a:buFont typeface="Arial" panose="020B0604020202020204" pitchFamily="34" charset="0"/>
              <a:buChar char="•"/>
            </a:pPr>
            <a:r>
              <a:rPr lang="fr-FR" sz="2800" dirty="0">
                <a:latin typeface="Roboto Condensed" panose="02000000000000000000" pitchFamily="2" charset="0"/>
                <a:ea typeface="Roboto Condensed" panose="02000000000000000000" pitchFamily="2" charset="0"/>
                <a:cs typeface="Roboto Condensed" panose="02000000000000000000" pitchFamily="2" charset="0"/>
              </a:rPr>
              <a:t>Supprimer les variables peut importantes à notre analyse </a:t>
            </a:r>
          </a:p>
          <a:p>
            <a:pPr marL="285750" indent="-285750">
              <a:buFont typeface="Arial" panose="020B0604020202020204" pitchFamily="34" charset="0"/>
              <a:buChar char="•"/>
            </a:pPr>
            <a:r>
              <a:rPr lang="fr-FR" sz="2800" dirty="0">
                <a:latin typeface="Roboto Condensed" panose="02000000000000000000" pitchFamily="2" charset="0"/>
                <a:ea typeface="Roboto Condensed" panose="02000000000000000000" pitchFamily="2" charset="0"/>
                <a:cs typeface="Roboto Condensed" panose="02000000000000000000" pitchFamily="2" charset="0"/>
              </a:rPr>
              <a:t>Constituer une base Client qui agrège les informations et indicateur de nos clients</a:t>
            </a:r>
          </a:p>
          <a:p>
            <a:endParaRPr lang="fr-FR" sz="2800" dirty="0">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3" name="Graphique 2" descr="Flèche : droite avec un remplissage uni">
            <a:extLst>
              <a:ext uri="{FF2B5EF4-FFF2-40B4-BE49-F238E27FC236}">
                <a16:creationId xmlns:a16="http://schemas.microsoft.com/office/drawing/2014/main" id="{248FA051-A7BD-4C49-94BB-1E5E1EC9726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0628306">
            <a:off x="669874" y="3071203"/>
            <a:ext cx="918470" cy="918470"/>
          </a:xfrm>
          <a:prstGeom prst="rect">
            <a:avLst/>
          </a:prstGeom>
        </p:spPr>
      </p:pic>
      <p:sp>
        <p:nvSpPr>
          <p:cNvPr id="50" name="ZoneTexte 49">
            <a:extLst>
              <a:ext uri="{FF2B5EF4-FFF2-40B4-BE49-F238E27FC236}">
                <a16:creationId xmlns:a16="http://schemas.microsoft.com/office/drawing/2014/main" id="{40287396-7894-4FFE-AECE-4A809D7AE099}"/>
              </a:ext>
            </a:extLst>
          </p:cNvPr>
          <p:cNvSpPr txBox="1"/>
          <p:nvPr/>
        </p:nvSpPr>
        <p:spPr>
          <a:xfrm>
            <a:off x="1716561" y="2993735"/>
            <a:ext cx="15831661" cy="1384995"/>
          </a:xfrm>
          <a:prstGeom prst="rect">
            <a:avLst/>
          </a:prstGeom>
          <a:noFill/>
        </p:spPr>
        <p:txBody>
          <a:bodyPr wrap="square">
            <a:spAutoFit/>
          </a:bodyPr>
          <a:lstStyle/>
          <a:p>
            <a:r>
              <a:rPr lang="fr-FR" sz="2800" b="1" dirty="0">
                <a:solidFill>
                  <a:prstClr val="black"/>
                </a:solidFill>
                <a:latin typeface="Roboto Condensed" panose="02000000000000000000" pitchFamily="2" charset="0"/>
                <a:ea typeface="Roboto Condensed" panose="02000000000000000000" pitchFamily="2" charset="0"/>
                <a:cs typeface="Roboto Condensed" panose="02000000000000000000" pitchFamily="2" charset="0"/>
              </a:rPr>
              <a:t>Suppression des variables </a:t>
            </a:r>
            <a:r>
              <a:rPr lang="fr-FR" sz="2800" dirty="0">
                <a:solidFill>
                  <a:prstClr val="black"/>
                </a:solidFill>
                <a:latin typeface="Roboto Condensed" panose="02000000000000000000" pitchFamily="2" charset="0"/>
                <a:ea typeface="Roboto Condensed" panose="02000000000000000000" pitchFamily="2" charset="0"/>
                <a:cs typeface="Roboto Condensed" panose="02000000000000000000" pitchFamily="2" charset="0"/>
              </a:rPr>
              <a:t>: </a:t>
            </a:r>
            <a:r>
              <a:rPr lang="en-US" sz="2800" dirty="0">
                <a:solidFill>
                  <a:prstClr val="black"/>
                </a:solidFill>
                <a:latin typeface="Roboto Condensed" panose="02000000000000000000" pitchFamily="2" charset="0"/>
                <a:ea typeface="Roboto Condensed" panose="02000000000000000000" pitchFamily="2" charset="0"/>
                <a:cs typeface="Roboto Condensed" panose="02000000000000000000" pitchFamily="2" charset="0"/>
              </a:rPr>
              <a:t>"</a:t>
            </a:r>
            <a:r>
              <a:rPr lang="en-US" sz="2800" dirty="0" err="1">
                <a:solidFill>
                  <a:prstClr val="black"/>
                </a:solidFill>
                <a:latin typeface="Roboto Condensed" panose="02000000000000000000" pitchFamily="2" charset="0"/>
                <a:ea typeface="Roboto Condensed" panose="02000000000000000000" pitchFamily="2" charset="0"/>
                <a:cs typeface="Roboto Condensed" panose="02000000000000000000" pitchFamily="2" charset="0"/>
              </a:rPr>
              <a:t>product_category_name</a:t>
            </a:r>
            <a:r>
              <a:rPr lang="en-US" sz="2800" dirty="0">
                <a:solidFill>
                  <a:prstClr val="black"/>
                </a:solidFill>
                <a:latin typeface="Roboto Condensed" panose="02000000000000000000" pitchFamily="2" charset="0"/>
                <a:ea typeface="Roboto Condensed" panose="02000000000000000000" pitchFamily="2" charset="0"/>
                <a:cs typeface="Roboto Condensed" panose="02000000000000000000" pitchFamily="2" charset="0"/>
              </a:rPr>
              <a:t>", "</a:t>
            </a:r>
            <a:r>
              <a:rPr lang="en-US" sz="2800" dirty="0" err="1">
                <a:solidFill>
                  <a:prstClr val="black"/>
                </a:solidFill>
                <a:latin typeface="Roboto Condensed" panose="02000000000000000000" pitchFamily="2" charset="0"/>
                <a:ea typeface="Roboto Condensed" panose="02000000000000000000" pitchFamily="2" charset="0"/>
                <a:cs typeface="Roboto Condensed" panose="02000000000000000000" pitchFamily="2" charset="0"/>
              </a:rPr>
              <a:t>product_weight_g</a:t>
            </a:r>
            <a:r>
              <a:rPr lang="en-US" sz="2800" dirty="0">
                <a:solidFill>
                  <a:prstClr val="black"/>
                </a:solidFill>
                <a:latin typeface="Roboto Condensed" panose="02000000000000000000" pitchFamily="2" charset="0"/>
                <a:ea typeface="Roboto Condensed" panose="02000000000000000000" pitchFamily="2" charset="0"/>
                <a:cs typeface="Roboto Condensed" panose="02000000000000000000" pitchFamily="2" charset="0"/>
              </a:rPr>
              <a:t>", "</a:t>
            </a:r>
            <a:r>
              <a:rPr lang="en-US" sz="2800" dirty="0" err="1">
                <a:solidFill>
                  <a:prstClr val="black"/>
                </a:solidFill>
                <a:latin typeface="Roboto Condensed" panose="02000000000000000000" pitchFamily="2" charset="0"/>
                <a:ea typeface="Roboto Condensed" panose="02000000000000000000" pitchFamily="2" charset="0"/>
                <a:cs typeface="Roboto Condensed" panose="02000000000000000000" pitchFamily="2" charset="0"/>
              </a:rPr>
              <a:t>product_length_cm</a:t>
            </a:r>
            <a:r>
              <a:rPr lang="en-US" sz="2800" dirty="0">
                <a:solidFill>
                  <a:prstClr val="black"/>
                </a:solidFill>
                <a:latin typeface="Roboto Condensed" panose="02000000000000000000" pitchFamily="2" charset="0"/>
                <a:ea typeface="Roboto Condensed" panose="02000000000000000000" pitchFamily="2" charset="0"/>
                <a:cs typeface="Roboto Condensed" panose="02000000000000000000" pitchFamily="2" charset="0"/>
              </a:rPr>
              <a:t>", "</a:t>
            </a:r>
            <a:r>
              <a:rPr lang="en-US" sz="2800" dirty="0" err="1">
                <a:solidFill>
                  <a:prstClr val="black"/>
                </a:solidFill>
                <a:latin typeface="Roboto Condensed" panose="02000000000000000000" pitchFamily="2" charset="0"/>
                <a:ea typeface="Roboto Condensed" panose="02000000000000000000" pitchFamily="2" charset="0"/>
                <a:cs typeface="Roboto Condensed" panose="02000000000000000000" pitchFamily="2" charset="0"/>
              </a:rPr>
              <a:t>product_height_cm</a:t>
            </a:r>
            <a:r>
              <a:rPr lang="en-US" sz="2800" dirty="0">
                <a:solidFill>
                  <a:prstClr val="black"/>
                </a:solidFill>
                <a:latin typeface="Roboto Condensed" panose="02000000000000000000" pitchFamily="2" charset="0"/>
                <a:ea typeface="Roboto Condensed" panose="02000000000000000000" pitchFamily="2" charset="0"/>
                <a:cs typeface="Roboto Condensed" panose="02000000000000000000" pitchFamily="2" charset="0"/>
              </a:rPr>
              <a:t>", "</a:t>
            </a:r>
            <a:r>
              <a:rPr lang="en-US" sz="2800" dirty="0" err="1">
                <a:solidFill>
                  <a:prstClr val="black"/>
                </a:solidFill>
                <a:latin typeface="Roboto Condensed" panose="02000000000000000000" pitchFamily="2" charset="0"/>
                <a:ea typeface="Roboto Condensed" panose="02000000000000000000" pitchFamily="2" charset="0"/>
                <a:cs typeface="Roboto Condensed" panose="02000000000000000000" pitchFamily="2" charset="0"/>
              </a:rPr>
              <a:t>product_width_cm</a:t>
            </a:r>
            <a:r>
              <a:rPr lang="en-US" sz="2800" dirty="0">
                <a:solidFill>
                  <a:prstClr val="black"/>
                </a:solidFill>
                <a:latin typeface="Roboto Condensed" panose="02000000000000000000" pitchFamily="2" charset="0"/>
                <a:ea typeface="Roboto Condensed" panose="02000000000000000000" pitchFamily="2" charset="0"/>
                <a:cs typeface="Roboto Condensed" panose="02000000000000000000" pitchFamily="2" charset="0"/>
              </a:rPr>
              <a:t>", "</a:t>
            </a:r>
            <a:r>
              <a:rPr lang="en-US" sz="2800" dirty="0" err="1">
                <a:solidFill>
                  <a:prstClr val="black"/>
                </a:solidFill>
                <a:latin typeface="Roboto Condensed" panose="02000000000000000000" pitchFamily="2" charset="0"/>
                <a:ea typeface="Roboto Condensed" panose="02000000000000000000" pitchFamily="2" charset="0"/>
                <a:cs typeface="Roboto Condensed" panose="02000000000000000000" pitchFamily="2" charset="0"/>
              </a:rPr>
              <a:t>product_category_name</a:t>
            </a:r>
            <a:r>
              <a:rPr lang="en-US" sz="2800" dirty="0">
                <a:solidFill>
                  <a:prstClr val="black"/>
                </a:solidFill>
                <a:latin typeface="Roboto Condensed" panose="02000000000000000000" pitchFamily="2" charset="0"/>
                <a:ea typeface="Roboto Condensed" panose="02000000000000000000" pitchFamily="2" charset="0"/>
                <a:cs typeface="Roboto Condensed" panose="02000000000000000000" pitchFamily="2" charset="0"/>
              </a:rPr>
              <a:t>", "</a:t>
            </a:r>
            <a:r>
              <a:rPr lang="en-US" sz="2800" dirty="0" err="1">
                <a:solidFill>
                  <a:prstClr val="black"/>
                </a:solidFill>
                <a:latin typeface="Roboto Condensed" panose="02000000000000000000" pitchFamily="2" charset="0"/>
                <a:ea typeface="Roboto Condensed" panose="02000000000000000000" pitchFamily="2" charset="0"/>
                <a:cs typeface="Roboto Condensed" panose="02000000000000000000" pitchFamily="2" charset="0"/>
              </a:rPr>
              <a:t>seller_id</a:t>
            </a:r>
            <a:r>
              <a:rPr lang="en-US" sz="2800" dirty="0">
                <a:solidFill>
                  <a:prstClr val="black"/>
                </a:solidFill>
                <a:latin typeface="Roboto Condensed" panose="02000000000000000000" pitchFamily="2" charset="0"/>
                <a:ea typeface="Roboto Condensed" panose="02000000000000000000" pitchFamily="2" charset="0"/>
                <a:cs typeface="Roboto Condensed" panose="02000000000000000000" pitchFamily="2" charset="0"/>
              </a:rPr>
              <a:t>", "</a:t>
            </a:r>
            <a:r>
              <a:rPr lang="en-US" sz="2800" dirty="0" err="1">
                <a:solidFill>
                  <a:prstClr val="black"/>
                </a:solidFill>
                <a:latin typeface="Roboto Condensed" panose="02000000000000000000" pitchFamily="2" charset="0"/>
                <a:ea typeface="Roboto Condensed" panose="02000000000000000000" pitchFamily="2" charset="0"/>
                <a:cs typeface="Roboto Condensed" panose="02000000000000000000" pitchFamily="2" charset="0"/>
              </a:rPr>
              <a:t>shipping_limit_date</a:t>
            </a:r>
            <a:r>
              <a:rPr lang="en-US" sz="2800" dirty="0">
                <a:solidFill>
                  <a:prstClr val="black"/>
                </a:solidFill>
                <a:latin typeface="Roboto Condensed" panose="02000000000000000000" pitchFamily="2" charset="0"/>
                <a:ea typeface="Roboto Condensed" panose="02000000000000000000" pitchFamily="2" charset="0"/>
                <a:cs typeface="Roboto Condensed" panose="02000000000000000000" pitchFamily="2" charset="0"/>
              </a:rPr>
              <a:t>", "</a:t>
            </a:r>
            <a:r>
              <a:rPr lang="en-US" sz="2800" dirty="0" err="1">
                <a:solidFill>
                  <a:prstClr val="black"/>
                </a:solidFill>
                <a:latin typeface="Roboto Condensed" panose="02000000000000000000" pitchFamily="2" charset="0"/>
                <a:ea typeface="Roboto Condensed" panose="02000000000000000000" pitchFamily="2" charset="0"/>
                <a:cs typeface="Roboto Condensed" panose="02000000000000000000" pitchFamily="2" charset="0"/>
              </a:rPr>
              <a:t>order_approved_at</a:t>
            </a:r>
            <a:r>
              <a:rPr lang="en-US" sz="2800" dirty="0">
                <a:solidFill>
                  <a:prstClr val="black"/>
                </a:solidFill>
                <a:latin typeface="Roboto Condensed" panose="02000000000000000000" pitchFamily="2" charset="0"/>
                <a:ea typeface="Roboto Condensed" panose="02000000000000000000" pitchFamily="2" charset="0"/>
                <a:cs typeface="Roboto Condensed" panose="02000000000000000000" pitchFamily="2" charset="0"/>
              </a:rPr>
              <a:t>",  "</a:t>
            </a:r>
            <a:r>
              <a:rPr lang="en-US" sz="2800" dirty="0" err="1">
                <a:solidFill>
                  <a:prstClr val="black"/>
                </a:solidFill>
                <a:latin typeface="Roboto Condensed" panose="02000000000000000000" pitchFamily="2" charset="0"/>
                <a:ea typeface="Roboto Condensed" panose="02000000000000000000" pitchFamily="2" charset="0"/>
                <a:cs typeface="Roboto Condensed" panose="02000000000000000000" pitchFamily="2" charset="0"/>
              </a:rPr>
              <a:t>order_delivered_carrier_date</a:t>
            </a:r>
            <a:r>
              <a:rPr lang="en-US" sz="2800" dirty="0">
                <a:solidFill>
                  <a:prstClr val="black"/>
                </a:solidFill>
                <a:latin typeface="Roboto Condensed" panose="02000000000000000000" pitchFamily="2" charset="0"/>
                <a:ea typeface="Roboto Condensed" panose="02000000000000000000" pitchFamily="2" charset="0"/>
                <a:cs typeface="Roboto Condensed" panose="02000000000000000000" pitchFamily="2" charset="0"/>
              </a:rPr>
              <a:t>"</a:t>
            </a:r>
            <a:r>
              <a:rPr lang="fr-FR" sz="2800" dirty="0">
                <a:solidFill>
                  <a:prstClr val="black"/>
                </a:solidFill>
                <a:latin typeface="Roboto Condensed" panose="02000000000000000000" pitchFamily="2" charset="0"/>
                <a:ea typeface="Roboto Condensed" panose="02000000000000000000" pitchFamily="2" charset="0"/>
                <a:cs typeface="Roboto Condensed" panose="02000000000000000000" pitchFamily="2" charset="0"/>
              </a:rPr>
              <a:t> </a:t>
            </a:r>
            <a:endParaRPr lang="fr-FR" dirty="0">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60" name="Graphique 59" descr="Flèche : droite avec un remplissage uni">
            <a:extLst>
              <a:ext uri="{FF2B5EF4-FFF2-40B4-BE49-F238E27FC236}">
                <a16:creationId xmlns:a16="http://schemas.microsoft.com/office/drawing/2014/main" id="{1DF320EA-7081-4F8B-8A94-9921860BB9C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0628306">
            <a:off x="706516" y="5655949"/>
            <a:ext cx="918470" cy="918470"/>
          </a:xfrm>
          <a:prstGeom prst="rect">
            <a:avLst/>
          </a:prstGeom>
        </p:spPr>
      </p:pic>
      <p:sp>
        <p:nvSpPr>
          <p:cNvPr id="61" name="ZoneTexte 60">
            <a:extLst>
              <a:ext uri="{FF2B5EF4-FFF2-40B4-BE49-F238E27FC236}">
                <a16:creationId xmlns:a16="http://schemas.microsoft.com/office/drawing/2014/main" id="{9EEC238C-B4CD-4F0A-84F5-02DA77139C41}"/>
              </a:ext>
            </a:extLst>
          </p:cNvPr>
          <p:cNvSpPr txBox="1"/>
          <p:nvPr/>
        </p:nvSpPr>
        <p:spPr>
          <a:xfrm>
            <a:off x="1818819" y="5069516"/>
            <a:ext cx="15831661" cy="2246769"/>
          </a:xfrm>
          <a:prstGeom prst="rect">
            <a:avLst/>
          </a:prstGeom>
          <a:noFill/>
        </p:spPr>
        <p:txBody>
          <a:bodyPr wrap="square">
            <a:spAutoFit/>
          </a:bodyPr>
          <a:lstStyle/>
          <a:p>
            <a:r>
              <a:rPr lang="fr-FR" sz="2800" b="1" dirty="0">
                <a:solidFill>
                  <a:prstClr val="black"/>
                </a:solidFill>
                <a:latin typeface="Roboto Condensed" panose="02000000000000000000" pitchFamily="2" charset="0"/>
                <a:ea typeface="Roboto Condensed" panose="02000000000000000000" pitchFamily="2" charset="0"/>
                <a:cs typeface="Roboto Condensed" panose="02000000000000000000" pitchFamily="2" charset="0"/>
              </a:rPr>
              <a:t>Création de nouvelle variable </a:t>
            </a:r>
            <a:r>
              <a:rPr lang="fr-FR" sz="2800" b="1" dirty="0" err="1">
                <a:solidFill>
                  <a:prstClr val="black"/>
                </a:solidFill>
                <a:latin typeface="Roboto Condensed" panose="02000000000000000000" pitchFamily="2" charset="0"/>
                <a:ea typeface="Roboto Condensed" panose="02000000000000000000" pitchFamily="2" charset="0"/>
                <a:cs typeface="Roboto Condensed" panose="02000000000000000000" pitchFamily="2" charset="0"/>
              </a:rPr>
              <a:t>aggreger</a:t>
            </a:r>
            <a:r>
              <a:rPr lang="fr-FR" sz="2800" b="1" dirty="0">
                <a:solidFill>
                  <a:prstClr val="black"/>
                </a:solidFill>
                <a:latin typeface="Roboto Condensed" panose="02000000000000000000" pitchFamily="2" charset="0"/>
                <a:ea typeface="Roboto Condensed" panose="02000000000000000000" pitchFamily="2" charset="0"/>
                <a:cs typeface="Roboto Condensed" panose="02000000000000000000" pitchFamily="2" charset="0"/>
              </a:rPr>
              <a:t> pour les clients </a:t>
            </a:r>
          </a:p>
          <a:p>
            <a:pPr marL="285750" indent="-285750">
              <a:buFont typeface="Arial" panose="020B0604020202020204" pitchFamily="34" charset="0"/>
              <a:buChar char="•"/>
            </a:pPr>
            <a:r>
              <a:rPr lang="fr-FR" sz="2800" b="1" dirty="0">
                <a:solidFill>
                  <a:prstClr val="black"/>
                </a:solidFill>
                <a:latin typeface="Roboto Condensed" panose="02000000000000000000" pitchFamily="2" charset="0"/>
                <a:ea typeface="Roboto Condensed" panose="02000000000000000000" pitchFamily="2" charset="0"/>
                <a:cs typeface="Roboto Condensed" panose="02000000000000000000" pitchFamily="2" charset="0"/>
              </a:rPr>
              <a:t> </a:t>
            </a:r>
            <a:r>
              <a:rPr lang="fr-FR" sz="2800" dirty="0">
                <a:solidFill>
                  <a:prstClr val="black"/>
                </a:solidFill>
                <a:latin typeface="Roboto Condensed" panose="02000000000000000000" pitchFamily="2" charset="0"/>
                <a:ea typeface="Roboto Condensed" panose="02000000000000000000" pitchFamily="2" charset="0"/>
                <a:cs typeface="Roboto Condensed" panose="02000000000000000000" pitchFamily="2" charset="0"/>
              </a:rPr>
              <a:t>Ratio du nombre de commande passé par un client par catégories de produit générale</a:t>
            </a:r>
          </a:p>
          <a:p>
            <a:pPr marL="285750" indent="-285750">
              <a:buFont typeface="Arial" panose="020B0604020202020204" pitchFamily="34" charset="0"/>
              <a:buChar char="•"/>
            </a:pPr>
            <a:r>
              <a:rPr lang="fr-FR" sz="2800" dirty="0">
                <a:solidFill>
                  <a:prstClr val="black"/>
                </a:solidFill>
                <a:latin typeface="Roboto Condensed" panose="02000000000000000000" pitchFamily="2" charset="0"/>
                <a:ea typeface="Roboto Condensed" panose="02000000000000000000" pitchFamily="2" charset="0"/>
                <a:cs typeface="Roboto Condensed" panose="02000000000000000000" pitchFamily="2" charset="0"/>
              </a:rPr>
              <a:t>On crée les variables qui attribut à chaque catégories par client le ratio du nombre de commande passée dans cette catégorie de produit</a:t>
            </a:r>
          </a:p>
          <a:p>
            <a:pPr marL="285750" indent="-285750">
              <a:buFont typeface="Arial" panose="020B0604020202020204" pitchFamily="34" charset="0"/>
              <a:buChar char="•"/>
            </a:pPr>
            <a:r>
              <a:rPr lang="fr-FR" sz="2800" dirty="0">
                <a:solidFill>
                  <a:prstClr val="black"/>
                </a:solidFill>
                <a:latin typeface="Roboto Condensed" panose="02000000000000000000" pitchFamily="2" charset="0"/>
                <a:ea typeface="Roboto Condensed" panose="02000000000000000000" pitchFamily="2" charset="0"/>
                <a:cs typeface="Roboto Condensed" panose="02000000000000000000" pitchFamily="2" charset="0"/>
              </a:rPr>
              <a:t>Nombre de moyen de produit par commande pour un client</a:t>
            </a:r>
          </a:p>
        </p:txBody>
      </p:sp>
      <p:pic>
        <p:nvPicPr>
          <p:cNvPr id="62" name="Graphique 61" descr="Flèche : droite avec un remplissage uni">
            <a:extLst>
              <a:ext uri="{FF2B5EF4-FFF2-40B4-BE49-F238E27FC236}">
                <a16:creationId xmlns:a16="http://schemas.microsoft.com/office/drawing/2014/main" id="{42241F3C-14C8-4384-8CA8-EF328ADBEBC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0628306">
            <a:off x="690626" y="4303295"/>
            <a:ext cx="918470" cy="918470"/>
          </a:xfrm>
          <a:prstGeom prst="rect">
            <a:avLst/>
          </a:prstGeom>
        </p:spPr>
      </p:pic>
      <p:sp>
        <p:nvSpPr>
          <p:cNvPr id="64" name="ZoneTexte 63">
            <a:extLst>
              <a:ext uri="{FF2B5EF4-FFF2-40B4-BE49-F238E27FC236}">
                <a16:creationId xmlns:a16="http://schemas.microsoft.com/office/drawing/2014/main" id="{38BA9D5C-41FD-49E4-8B15-E70C1250F0F4}"/>
              </a:ext>
            </a:extLst>
          </p:cNvPr>
          <p:cNvSpPr txBox="1"/>
          <p:nvPr/>
        </p:nvSpPr>
        <p:spPr>
          <a:xfrm>
            <a:off x="1848480" y="4437550"/>
            <a:ext cx="15831661" cy="523220"/>
          </a:xfrm>
          <a:prstGeom prst="rect">
            <a:avLst/>
          </a:prstGeom>
          <a:noFill/>
        </p:spPr>
        <p:txBody>
          <a:bodyPr wrap="square">
            <a:spAutoFit/>
          </a:bodyPr>
          <a:lstStyle/>
          <a:p>
            <a:r>
              <a:rPr lang="fr-FR" sz="2800" b="1" dirty="0">
                <a:solidFill>
                  <a:prstClr val="black"/>
                </a:solidFill>
                <a:latin typeface="Roboto Condensed" panose="02000000000000000000" pitchFamily="2" charset="0"/>
                <a:ea typeface="Roboto Condensed" panose="02000000000000000000" pitchFamily="2" charset="0"/>
                <a:cs typeface="Roboto Condensed" panose="02000000000000000000" pitchFamily="2" charset="0"/>
              </a:rPr>
              <a:t>Création de nouvelle catégories de produits qui regroupe les 70 </a:t>
            </a:r>
            <a:r>
              <a:rPr lang="fr-FR" sz="2800" b="1" dirty="0" err="1">
                <a:solidFill>
                  <a:prstClr val="black"/>
                </a:solidFill>
                <a:latin typeface="Roboto Condensed" panose="02000000000000000000" pitchFamily="2" charset="0"/>
                <a:ea typeface="Roboto Condensed" panose="02000000000000000000" pitchFamily="2" charset="0"/>
                <a:cs typeface="Roboto Condensed" panose="02000000000000000000" pitchFamily="2" charset="0"/>
              </a:rPr>
              <a:t>précedentes</a:t>
            </a:r>
            <a:r>
              <a:rPr lang="fr-FR" sz="2800" b="1" dirty="0">
                <a:solidFill>
                  <a:prstClr val="black"/>
                </a:solidFill>
                <a:latin typeface="Roboto Condensed" panose="02000000000000000000" pitchFamily="2" charset="0"/>
                <a:ea typeface="Roboto Condensed" panose="02000000000000000000" pitchFamily="2" charset="0"/>
                <a:cs typeface="Roboto Condensed" panose="02000000000000000000" pitchFamily="2" charset="0"/>
              </a:rPr>
              <a:t> </a:t>
            </a:r>
          </a:p>
        </p:txBody>
      </p:sp>
      <p:pic>
        <p:nvPicPr>
          <p:cNvPr id="65" name="Graphique 64" descr="Flèche : droite avec un remplissage uni">
            <a:extLst>
              <a:ext uri="{FF2B5EF4-FFF2-40B4-BE49-F238E27FC236}">
                <a16:creationId xmlns:a16="http://schemas.microsoft.com/office/drawing/2014/main" id="{28F4C11F-5B07-4BE2-AB32-EF96AEF48DE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0628306">
            <a:off x="706516" y="7095421"/>
            <a:ext cx="918470" cy="918470"/>
          </a:xfrm>
          <a:prstGeom prst="rect">
            <a:avLst/>
          </a:prstGeom>
        </p:spPr>
      </p:pic>
      <p:sp>
        <p:nvSpPr>
          <p:cNvPr id="66" name="ZoneTexte 65">
            <a:extLst>
              <a:ext uri="{FF2B5EF4-FFF2-40B4-BE49-F238E27FC236}">
                <a16:creationId xmlns:a16="http://schemas.microsoft.com/office/drawing/2014/main" id="{80D72C06-7A15-4A5E-89F6-72762E6557E0}"/>
              </a:ext>
            </a:extLst>
          </p:cNvPr>
          <p:cNvSpPr txBox="1"/>
          <p:nvPr/>
        </p:nvSpPr>
        <p:spPr>
          <a:xfrm>
            <a:off x="1690509" y="7247872"/>
            <a:ext cx="15831661" cy="1384995"/>
          </a:xfrm>
          <a:prstGeom prst="rect">
            <a:avLst/>
          </a:prstGeom>
          <a:noFill/>
        </p:spPr>
        <p:txBody>
          <a:bodyPr wrap="square">
            <a:spAutoFit/>
          </a:bodyPr>
          <a:lstStyle/>
          <a:p>
            <a:r>
              <a:rPr lang="fr-FR" sz="2800" b="1" dirty="0">
                <a:solidFill>
                  <a:prstClr val="black"/>
                </a:solidFill>
                <a:latin typeface="Roboto Condensed" panose="02000000000000000000" pitchFamily="2" charset="0"/>
                <a:ea typeface="Roboto Condensed" panose="02000000000000000000" pitchFamily="2" charset="0"/>
                <a:cs typeface="Roboto Condensed" panose="02000000000000000000" pitchFamily="2" charset="0"/>
              </a:rPr>
              <a:t> variable écart de livraison:  </a:t>
            </a:r>
            <a:r>
              <a:rPr lang="fr-FR" sz="2800" dirty="0">
                <a:solidFill>
                  <a:prstClr val="black"/>
                </a:solidFill>
                <a:latin typeface="Roboto Condensed" panose="02000000000000000000" pitchFamily="2" charset="0"/>
                <a:ea typeface="Roboto Condensed" panose="02000000000000000000" pitchFamily="2" charset="0"/>
                <a:cs typeface="Roboto Condensed" panose="02000000000000000000" pitchFamily="2" charset="0"/>
              </a:rPr>
              <a:t>le temps entre le temps de livraison prévu et le temps de livraison réel</a:t>
            </a:r>
          </a:p>
          <a:p>
            <a:pPr marL="457200" indent="-457200">
              <a:buFont typeface="Arial" panose="020B0604020202020204" pitchFamily="34" charset="0"/>
              <a:buChar char="•"/>
            </a:pPr>
            <a:r>
              <a:rPr lang="fr-FR" sz="2800" dirty="0">
                <a:solidFill>
                  <a:prstClr val="black"/>
                </a:solidFill>
                <a:latin typeface="Roboto Condensed" panose="02000000000000000000" pitchFamily="2" charset="0"/>
                <a:ea typeface="Roboto Condensed" panose="02000000000000000000" pitchFamily="2" charset="0"/>
                <a:cs typeface="Roboto Condensed" panose="02000000000000000000" pitchFamily="2" charset="0"/>
              </a:rPr>
              <a:t>Création d’une variable dichotomique pour les  avis des clients</a:t>
            </a:r>
          </a:p>
          <a:p>
            <a:endParaRPr lang="fr-FR" sz="2800" dirty="0">
              <a:solidFill>
                <a:prstClr val="black"/>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49" name="Graphique 48" descr="Flèche : droite avec un remplissage uni">
            <a:extLst>
              <a:ext uri="{FF2B5EF4-FFF2-40B4-BE49-F238E27FC236}">
                <a16:creationId xmlns:a16="http://schemas.microsoft.com/office/drawing/2014/main" id="{BADEE168-3F31-40E4-865B-0780CF57FFA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0628306">
            <a:off x="748068" y="8222816"/>
            <a:ext cx="918470" cy="918470"/>
          </a:xfrm>
          <a:prstGeom prst="rect">
            <a:avLst/>
          </a:prstGeom>
        </p:spPr>
      </p:pic>
      <p:sp>
        <p:nvSpPr>
          <p:cNvPr id="51" name="ZoneTexte 50">
            <a:extLst>
              <a:ext uri="{FF2B5EF4-FFF2-40B4-BE49-F238E27FC236}">
                <a16:creationId xmlns:a16="http://schemas.microsoft.com/office/drawing/2014/main" id="{CDAB6253-9872-41BB-9DA1-1CCA5F803ABA}"/>
              </a:ext>
            </a:extLst>
          </p:cNvPr>
          <p:cNvSpPr txBox="1"/>
          <p:nvPr/>
        </p:nvSpPr>
        <p:spPr>
          <a:xfrm>
            <a:off x="1730623" y="8359096"/>
            <a:ext cx="15831661" cy="1384995"/>
          </a:xfrm>
          <a:prstGeom prst="rect">
            <a:avLst/>
          </a:prstGeom>
          <a:noFill/>
        </p:spPr>
        <p:txBody>
          <a:bodyPr wrap="square">
            <a:spAutoFit/>
          </a:bodyPr>
          <a:lstStyle/>
          <a:p>
            <a:r>
              <a:rPr lang="fr-FR" sz="2800" b="1" dirty="0">
                <a:solidFill>
                  <a:prstClr val="black"/>
                </a:solidFill>
                <a:latin typeface="Roboto Condensed" panose="02000000000000000000" pitchFamily="2" charset="0"/>
                <a:ea typeface="Roboto Condensed" panose="02000000000000000000" pitchFamily="2" charset="0"/>
                <a:cs typeface="Roboto Condensed" panose="02000000000000000000" pitchFamily="2" charset="0"/>
              </a:rPr>
              <a:t>Création de l’indicateur RFM (</a:t>
            </a:r>
            <a:r>
              <a:rPr lang="fr-FR" sz="2800" b="1" dirty="0" err="1">
                <a:solidFill>
                  <a:prstClr val="black"/>
                </a:solidFill>
                <a:latin typeface="Roboto Condensed" panose="02000000000000000000" pitchFamily="2" charset="0"/>
                <a:ea typeface="Roboto Condensed" panose="02000000000000000000" pitchFamily="2" charset="0"/>
                <a:cs typeface="Roboto Condensed" panose="02000000000000000000" pitchFamily="2" charset="0"/>
              </a:rPr>
              <a:t>Recency</a:t>
            </a:r>
            <a:r>
              <a:rPr lang="fr-FR" sz="2800" b="1" dirty="0">
                <a:solidFill>
                  <a:prstClr val="black"/>
                </a:solidFill>
                <a:latin typeface="Roboto Condensed" panose="02000000000000000000" pitchFamily="2" charset="0"/>
                <a:ea typeface="Roboto Condensed" panose="02000000000000000000" pitchFamily="2" charset="0"/>
                <a:cs typeface="Roboto Condensed" panose="02000000000000000000" pitchFamily="2" charset="0"/>
              </a:rPr>
              <a:t>, Frequency, </a:t>
            </a:r>
            <a:r>
              <a:rPr lang="fr-FR" sz="2800" b="1" dirty="0" err="1">
                <a:solidFill>
                  <a:prstClr val="black"/>
                </a:solidFill>
                <a:latin typeface="Roboto Condensed" panose="02000000000000000000" pitchFamily="2" charset="0"/>
                <a:ea typeface="Roboto Condensed" panose="02000000000000000000" pitchFamily="2" charset="0"/>
                <a:cs typeface="Roboto Condensed" panose="02000000000000000000" pitchFamily="2" charset="0"/>
              </a:rPr>
              <a:t>Monetary</a:t>
            </a:r>
            <a:r>
              <a:rPr lang="fr-FR" sz="2800" b="1" dirty="0">
                <a:solidFill>
                  <a:prstClr val="black"/>
                </a:solidFill>
                <a:latin typeface="Roboto Condensed" panose="02000000000000000000" pitchFamily="2" charset="0"/>
                <a:ea typeface="Roboto Condensed" panose="02000000000000000000" pitchFamily="2" charset="0"/>
                <a:cs typeface="Roboto Condensed" panose="02000000000000000000" pitchFamily="2" charset="0"/>
              </a:rPr>
              <a:t>)</a:t>
            </a:r>
          </a:p>
          <a:p>
            <a:pPr marL="457200" indent="-457200">
              <a:buFont typeface="Arial" panose="020B0604020202020204" pitchFamily="34" charset="0"/>
              <a:buChar char="•"/>
            </a:pPr>
            <a:r>
              <a:rPr lang="fr-FR" sz="2800" dirty="0">
                <a:solidFill>
                  <a:prstClr val="black"/>
                </a:solidFill>
                <a:latin typeface="Roboto Condensed" panose="02000000000000000000" pitchFamily="2" charset="0"/>
                <a:ea typeface="Roboto Condensed" panose="02000000000000000000" pitchFamily="2" charset="0"/>
                <a:cs typeface="Roboto Condensed" panose="02000000000000000000" pitchFamily="2" charset="0"/>
              </a:rPr>
              <a:t>Variable qui prends en compte la </a:t>
            </a:r>
            <a:r>
              <a:rPr lang="fr-FR" sz="2800" dirty="0" err="1">
                <a:solidFill>
                  <a:prstClr val="black"/>
                </a:solidFill>
                <a:latin typeface="Roboto Condensed" panose="02000000000000000000" pitchFamily="2" charset="0"/>
                <a:ea typeface="Roboto Condensed" panose="02000000000000000000" pitchFamily="2" charset="0"/>
                <a:cs typeface="Roboto Condensed" panose="02000000000000000000" pitchFamily="2" charset="0"/>
              </a:rPr>
              <a:t>recence</a:t>
            </a:r>
            <a:r>
              <a:rPr lang="fr-FR" sz="2800" dirty="0">
                <a:solidFill>
                  <a:prstClr val="black"/>
                </a:solidFill>
                <a:latin typeface="Roboto Condensed" panose="02000000000000000000" pitchFamily="2" charset="0"/>
                <a:ea typeface="Roboto Condensed" panose="02000000000000000000" pitchFamily="2" charset="0"/>
                <a:cs typeface="Roboto Condensed" panose="02000000000000000000" pitchFamily="2" charset="0"/>
              </a:rPr>
              <a:t> d’un client , le volume et la valeur de ses commande</a:t>
            </a:r>
          </a:p>
          <a:p>
            <a:pPr marL="457200" indent="-457200">
              <a:buFont typeface="Arial" panose="020B0604020202020204" pitchFamily="34" charset="0"/>
              <a:buChar char="•"/>
            </a:pPr>
            <a:r>
              <a:rPr lang="fr-FR" sz="2800" dirty="0">
                <a:solidFill>
                  <a:prstClr val="black"/>
                </a:solidFill>
                <a:latin typeface="Roboto Condensed" panose="02000000000000000000" pitchFamily="2" charset="0"/>
                <a:ea typeface="Roboto Condensed" panose="02000000000000000000" pitchFamily="2" charset="0"/>
                <a:cs typeface="Roboto Condensed" panose="02000000000000000000" pitchFamily="2" charset="0"/>
              </a:rPr>
              <a:t>Elle permet à l’entreprise de savoir qui sont plus actifs et qui leur rapporte le plus d’argent</a:t>
            </a:r>
          </a:p>
        </p:txBody>
      </p:sp>
    </p:spTree>
    <p:extLst>
      <p:ext uri="{BB962C8B-B14F-4D97-AF65-F5344CB8AC3E}">
        <p14:creationId xmlns:p14="http://schemas.microsoft.com/office/powerpoint/2010/main" val="4290376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3"/>
          <p:cNvSpPr txBox="1"/>
          <p:nvPr/>
        </p:nvSpPr>
        <p:spPr>
          <a:xfrm>
            <a:off x="3531035" y="987752"/>
            <a:ext cx="10485107" cy="666849"/>
          </a:xfrm>
          <a:prstGeom prst="rect">
            <a:avLst/>
          </a:prstGeom>
        </p:spPr>
        <p:txBody>
          <a:bodyPr wrap="square" lIns="0" tIns="0" rIns="0" bIns="0" rtlCol="0" anchor="t">
            <a:spAutoFit/>
          </a:bodyPr>
          <a:lstStyle/>
          <a:p>
            <a:pPr algn="ctr">
              <a:lnSpc>
                <a:spcPts val="5174"/>
              </a:lnSpc>
            </a:pPr>
            <a:r>
              <a:rPr lang="en-US" sz="4500" dirty="0">
                <a:solidFill>
                  <a:schemeClr val="accent1">
                    <a:lumMod val="75000"/>
                  </a:schemeClr>
                </a:solidFill>
                <a:latin typeface="Poppins Bold"/>
              </a:rPr>
              <a:t>Features </a:t>
            </a:r>
            <a:r>
              <a:rPr lang="en-US" sz="4500" dirty="0" err="1">
                <a:solidFill>
                  <a:schemeClr val="accent1">
                    <a:lumMod val="75000"/>
                  </a:schemeClr>
                </a:solidFill>
                <a:latin typeface="Poppins Bold"/>
              </a:rPr>
              <a:t>Ingeneering</a:t>
            </a:r>
            <a:endParaRPr lang="en-US" sz="4500" dirty="0">
              <a:solidFill>
                <a:schemeClr val="accent1">
                  <a:lumMod val="75000"/>
                </a:schemeClr>
              </a:solidFill>
              <a:latin typeface="Poppins Bold"/>
            </a:endParaRPr>
          </a:p>
        </p:txBody>
      </p:sp>
      <p:sp>
        <p:nvSpPr>
          <p:cNvPr id="24" name="TextBox 24"/>
          <p:cNvSpPr txBox="1"/>
          <p:nvPr/>
        </p:nvSpPr>
        <p:spPr>
          <a:xfrm>
            <a:off x="-157867" y="5737123"/>
            <a:ext cx="3731731" cy="436017"/>
          </a:xfrm>
          <a:prstGeom prst="rect">
            <a:avLst/>
          </a:prstGeom>
        </p:spPr>
        <p:txBody>
          <a:bodyPr wrap="square" lIns="0" tIns="0" rIns="0" bIns="0" rtlCol="0" anchor="t">
            <a:spAutoFit/>
          </a:bodyPr>
          <a:lstStyle/>
          <a:p>
            <a:pPr algn="ctr">
              <a:lnSpc>
                <a:spcPts val="3449"/>
              </a:lnSpc>
            </a:pPr>
            <a:r>
              <a:rPr lang="en-US" sz="2999" dirty="0">
                <a:solidFill>
                  <a:srgbClr val="FFFFFF"/>
                </a:solidFill>
                <a:latin typeface="Roboto Condensed" panose="02000000000000000000" pitchFamily="2" charset="0"/>
                <a:ea typeface="Roboto Condensed" panose="02000000000000000000" pitchFamily="2" charset="0"/>
                <a:cs typeface="Roboto Condensed" panose="02000000000000000000" pitchFamily="2" charset="0"/>
              </a:rPr>
              <a:t>Client</a:t>
            </a:r>
          </a:p>
        </p:txBody>
      </p:sp>
      <p:grpSp>
        <p:nvGrpSpPr>
          <p:cNvPr id="30" name="Group 30"/>
          <p:cNvGrpSpPr/>
          <p:nvPr/>
        </p:nvGrpSpPr>
        <p:grpSpPr>
          <a:xfrm rot="3614395">
            <a:off x="15610373" y="3360482"/>
            <a:ext cx="6061985" cy="439924"/>
            <a:chOff x="0" y="0"/>
            <a:chExt cx="3139792" cy="227858"/>
          </a:xfrm>
        </p:grpSpPr>
        <p:sp>
          <p:nvSpPr>
            <p:cNvPr id="31" name="Freeform 31"/>
            <p:cNvSpPr/>
            <p:nvPr/>
          </p:nvSpPr>
          <p:spPr>
            <a:xfrm>
              <a:off x="0" y="0"/>
              <a:ext cx="3139792" cy="227858"/>
            </a:xfrm>
            <a:custGeom>
              <a:avLst/>
              <a:gdLst/>
              <a:ahLst/>
              <a:cxnLst/>
              <a:rect l="l" t="t" r="r" b="b"/>
              <a:pathLst>
                <a:path w="3139792" h="227858">
                  <a:moveTo>
                    <a:pt x="2936592" y="0"/>
                  </a:moveTo>
                  <a:lnTo>
                    <a:pt x="0" y="0"/>
                  </a:lnTo>
                  <a:lnTo>
                    <a:pt x="203200" y="227858"/>
                  </a:lnTo>
                  <a:lnTo>
                    <a:pt x="3139792" y="227858"/>
                  </a:lnTo>
                  <a:lnTo>
                    <a:pt x="2936592" y="0"/>
                  </a:lnTo>
                  <a:close/>
                </a:path>
              </a:pathLst>
            </a:custGeom>
            <a:solidFill>
              <a:srgbClr val="2B4865"/>
            </a:solidFill>
          </p:spPr>
        </p:sp>
        <p:sp>
          <p:nvSpPr>
            <p:cNvPr id="32" name="TextBox 32"/>
            <p:cNvSpPr txBox="1"/>
            <p:nvPr/>
          </p:nvSpPr>
          <p:spPr>
            <a:xfrm>
              <a:off x="101600" y="-38100"/>
              <a:ext cx="2936592" cy="265958"/>
            </a:xfrm>
            <a:prstGeom prst="rect">
              <a:avLst/>
            </a:prstGeom>
          </p:spPr>
          <p:txBody>
            <a:bodyPr lIns="50800" tIns="50800" rIns="50800" bIns="50800" rtlCol="0" anchor="ctr"/>
            <a:lstStyle/>
            <a:p>
              <a:pPr algn="ctr">
                <a:lnSpc>
                  <a:spcPts val="2659"/>
                </a:lnSpc>
                <a:spcBef>
                  <a:spcPct val="0"/>
                </a:spcBef>
              </a:pPr>
              <a:endParaRPr dirty="0"/>
            </a:p>
          </p:txBody>
        </p:sp>
      </p:grpSp>
      <p:grpSp>
        <p:nvGrpSpPr>
          <p:cNvPr id="33" name="Group 33"/>
          <p:cNvGrpSpPr/>
          <p:nvPr/>
        </p:nvGrpSpPr>
        <p:grpSpPr>
          <a:xfrm rot="-1795536">
            <a:off x="17308561" y="-2132694"/>
            <a:ext cx="3826016" cy="3743280"/>
            <a:chOff x="0" y="0"/>
            <a:chExt cx="830765" cy="812800"/>
          </a:xfrm>
        </p:grpSpPr>
        <p:sp>
          <p:nvSpPr>
            <p:cNvPr id="34" name="Freeform 34"/>
            <p:cNvSpPr/>
            <p:nvPr/>
          </p:nvSpPr>
          <p:spPr>
            <a:xfrm>
              <a:off x="0" y="0"/>
              <a:ext cx="830765" cy="812800"/>
            </a:xfrm>
            <a:custGeom>
              <a:avLst/>
              <a:gdLst/>
              <a:ahLst/>
              <a:cxnLst/>
              <a:rect l="l" t="t" r="r" b="b"/>
              <a:pathLst>
                <a:path w="830765" h="812800">
                  <a:moveTo>
                    <a:pt x="0" y="0"/>
                  </a:moveTo>
                  <a:lnTo>
                    <a:pt x="830765" y="0"/>
                  </a:lnTo>
                  <a:lnTo>
                    <a:pt x="830765" y="812800"/>
                  </a:lnTo>
                  <a:lnTo>
                    <a:pt x="0" y="812800"/>
                  </a:lnTo>
                  <a:close/>
                </a:path>
              </a:pathLst>
            </a:custGeom>
            <a:solidFill>
              <a:srgbClr val="2B4865"/>
            </a:solidFill>
          </p:spPr>
        </p:sp>
        <p:sp>
          <p:nvSpPr>
            <p:cNvPr id="35" name="TextBox 35"/>
            <p:cNvSpPr txBox="1"/>
            <p:nvPr/>
          </p:nvSpPr>
          <p:spPr>
            <a:xfrm>
              <a:off x="0" y="-38100"/>
              <a:ext cx="830765" cy="850900"/>
            </a:xfrm>
            <a:prstGeom prst="rect">
              <a:avLst/>
            </a:prstGeom>
          </p:spPr>
          <p:txBody>
            <a:bodyPr lIns="50800" tIns="50800" rIns="50800" bIns="50800" rtlCol="0" anchor="ctr"/>
            <a:lstStyle/>
            <a:p>
              <a:pPr algn="ctr">
                <a:lnSpc>
                  <a:spcPts val="2659"/>
                </a:lnSpc>
              </a:pPr>
              <a:endParaRPr dirty="0"/>
            </a:p>
          </p:txBody>
        </p:sp>
      </p:grpSp>
      <p:grpSp>
        <p:nvGrpSpPr>
          <p:cNvPr id="36" name="Group 36"/>
          <p:cNvGrpSpPr/>
          <p:nvPr/>
        </p:nvGrpSpPr>
        <p:grpSpPr>
          <a:xfrm rot="3614395">
            <a:off x="14267354" y="1480218"/>
            <a:ext cx="7586069" cy="439924"/>
            <a:chOff x="0" y="0"/>
            <a:chExt cx="3929188" cy="227858"/>
          </a:xfrm>
        </p:grpSpPr>
        <p:sp>
          <p:nvSpPr>
            <p:cNvPr id="37" name="Freeform 37"/>
            <p:cNvSpPr/>
            <p:nvPr/>
          </p:nvSpPr>
          <p:spPr>
            <a:xfrm>
              <a:off x="0" y="0"/>
              <a:ext cx="3929188" cy="227858"/>
            </a:xfrm>
            <a:custGeom>
              <a:avLst/>
              <a:gdLst/>
              <a:ahLst/>
              <a:cxnLst/>
              <a:rect l="l" t="t" r="r" b="b"/>
              <a:pathLst>
                <a:path w="3929188" h="227858">
                  <a:moveTo>
                    <a:pt x="3725988" y="0"/>
                  </a:moveTo>
                  <a:lnTo>
                    <a:pt x="0" y="0"/>
                  </a:lnTo>
                  <a:lnTo>
                    <a:pt x="203200" y="227858"/>
                  </a:lnTo>
                  <a:lnTo>
                    <a:pt x="3929188" y="227858"/>
                  </a:lnTo>
                  <a:lnTo>
                    <a:pt x="3725988" y="0"/>
                  </a:lnTo>
                  <a:close/>
                </a:path>
              </a:pathLst>
            </a:custGeom>
            <a:solidFill>
              <a:srgbClr val="0088B6"/>
            </a:solidFill>
          </p:spPr>
        </p:sp>
        <p:sp>
          <p:nvSpPr>
            <p:cNvPr id="38" name="TextBox 38"/>
            <p:cNvSpPr txBox="1"/>
            <p:nvPr/>
          </p:nvSpPr>
          <p:spPr>
            <a:xfrm>
              <a:off x="101600" y="-38100"/>
              <a:ext cx="3725988" cy="265958"/>
            </a:xfrm>
            <a:prstGeom prst="rect">
              <a:avLst/>
            </a:prstGeom>
          </p:spPr>
          <p:txBody>
            <a:bodyPr lIns="50800" tIns="50800" rIns="50800" bIns="50800" rtlCol="0" anchor="ctr"/>
            <a:lstStyle/>
            <a:p>
              <a:pPr algn="ctr">
                <a:lnSpc>
                  <a:spcPts val="2659"/>
                </a:lnSpc>
                <a:spcBef>
                  <a:spcPct val="0"/>
                </a:spcBef>
              </a:pPr>
              <a:endParaRPr dirty="0"/>
            </a:p>
          </p:txBody>
        </p:sp>
      </p:grpSp>
      <p:grpSp>
        <p:nvGrpSpPr>
          <p:cNvPr id="39" name="Group 39"/>
          <p:cNvGrpSpPr/>
          <p:nvPr/>
        </p:nvGrpSpPr>
        <p:grpSpPr>
          <a:xfrm rot="-3617512">
            <a:off x="-2839354" y="-2212490"/>
            <a:ext cx="3826016" cy="3743280"/>
            <a:chOff x="0" y="0"/>
            <a:chExt cx="830765" cy="812800"/>
          </a:xfrm>
        </p:grpSpPr>
        <p:sp>
          <p:nvSpPr>
            <p:cNvPr id="40" name="Freeform 40"/>
            <p:cNvSpPr/>
            <p:nvPr/>
          </p:nvSpPr>
          <p:spPr>
            <a:xfrm>
              <a:off x="0" y="0"/>
              <a:ext cx="830765" cy="812800"/>
            </a:xfrm>
            <a:custGeom>
              <a:avLst/>
              <a:gdLst/>
              <a:ahLst/>
              <a:cxnLst/>
              <a:rect l="l" t="t" r="r" b="b"/>
              <a:pathLst>
                <a:path w="830765" h="812800">
                  <a:moveTo>
                    <a:pt x="0" y="0"/>
                  </a:moveTo>
                  <a:lnTo>
                    <a:pt x="830765" y="0"/>
                  </a:lnTo>
                  <a:lnTo>
                    <a:pt x="830765" y="812800"/>
                  </a:lnTo>
                  <a:lnTo>
                    <a:pt x="0" y="812800"/>
                  </a:lnTo>
                  <a:close/>
                </a:path>
              </a:pathLst>
            </a:custGeom>
            <a:solidFill>
              <a:srgbClr val="2B4865"/>
            </a:solidFill>
          </p:spPr>
        </p:sp>
        <p:sp>
          <p:nvSpPr>
            <p:cNvPr id="41" name="TextBox 41"/>
            <p:cNvSpPr txBox="1"/>
            <p:nvPr/>
          </p:nvSpPr>
          <p:spPr>
            <a:xfrm>
              <a:off x="0" y="-38100"/>
              <a:ext cx="830765" cy="850900"/>
            </a:xfrm>
            <a:prstGeom prst="rect">
              <a:avLst/>
            </a:prstGeom>
          </p:spPr>
          <p:txBody>
            <a:bodyPr lIns="50800" tIns="50800" rIns="50800" bIns="50800" rtlCol="0" anchor="ctr"/>
            <a:lstStyle/>
            <a:p>
              <a:pPr algn="ctr">
                <a:lnSpc>
                  <a:spcPts val="2659"/>
                </a:lnSpc>
              </a:pPr>
              <a:endParaRPr dirty="0"/>
            </a:p>
          </p:txBody>
        </p:sp>
      </p:grpSp>
      <p:grpSp>
        <p:nvGrpSpPr>
          <p:cNvPr id="42" name="Group 42"/>
          <p:cNvGrpSpPr/>
          <p:nvPr/>
        </p:nvGrpSpPr>
        <p:grpSpPr>
          <a:xfrm rot="7182689">
            <a:off x="-2459765" y="2776133"/>
            <a:ext cx="4800043" cy="449861"/>
            <a:chOff x="0" y="0"/>
            <a:chExt cx="2357911" cy="220984"/>
          </a:xfrm>
        </p:grpSpPr>
        <p:sp>
          <p:nvSpPr>
            <p:cNvPr id="43" name="Freeform 43"/>
            <p:cNvSpPr/>
            <p:nvPr/>
          </p:nvSpPr>
          <p:spPr>
            <a:xfrm>
              <a:off x="0" y="0"/>
              <a:ext cx="2357911" cy="220984"/>
            </a:xfrm>
            <a:custGeom>
              <a:avLst/>
              <a:gdLst/>
              <a:ahLst/>
              <a:cxnLst/>
              <a:rect l="l" t="t" r="r" b="b"/>
              <a:pathLst>
                <a:path w="2357911" h="220984">
                  <a:moveTo>
                    <a:pt x="203200" y="0"/>
                  </a:moveTo>
                  <a:lnTo>
                    <a:pt x="2357911" y="0"/>
                  </a:lnTo>
                  <a:lnTo>
                    <a:pt x="2154711" y="220984"/>
                  </a:lnTo>
                  <a:lnTo>
                    <a:pt x="0" y="220984"/>
                  </a:lnTo>
                  <a:lnTo>
                    <a:pt x="203200" y="0"/>
                  </a:lnTo>
                  <a:close/>
                </a:path>
              </a:pathLst>
            </a:custGeom>
            <a:solidFill>
              <a:srgbClr val="2B4865"/>
            </a:solidFill>
          </p:spPr>
        </p:sp>
        <p:sp>
          <p:nvSpPr>
            <p:cNvPr id="44" name="TextBox 44"/>
            <p:cNvSpPr txBox="1"/>
            <p:nvPr/>
          </p:nvSpPr>
          <p:spPr>
            <a:xfrm>
              <a:off x="101600" y="-38100"/>
              <a:ext cx="2154711" cy="259084"/>
            </a:xfrm>
            <a:prstGeom prst="rect">
              <a:avLst/>
            </a:prstGeom>
          </p:spPr>
          <p:txBody>
            <a:bodyPr lIns="50800" tIns="50800" rIns="50800" bIns="50800" rtlCol="0" anchor="ctr"/>
            <a:lstStyle/>
            <a:p>
              <a:pPr algn="ctr">
                <a:lnSpc>
                  <a:spcPts val="2659"/>
                </a:lnSpc>
                <a:spcBef>
                  <a:spcPct val="0"/>
                </a:spcBef>
              </a:pPr>
              <a:endParaRPr dirty="0"/>
            </a:p>
          </p:txBody>
        </p:sp>
      </p:grpSp>
      <p:grpSp>
        <p:nvGrpSpPr>
          <p:cNvPr id="45" name="Group 45"/>
          <p:cNvGrpSpPr/>
          <p:nvPr/>
        </p:nvGrpSpPr>
        <p:grpSpPr>
          <a:xfrm rot="7182689">
            <a:off x="-3490340" y="1416877"/>
            <a:ext cx="7451059" cy="429861"/>
            <a:chOff x="0" y="0"/>
            <a:chExt cx="3830456" cy="220984"/>
          </a:xfrm>
        </p:grpSpPr>
        <p:sp>
          <p:nvSpPr>
            <p:cNvPr id="46" name="Freeform 46"/>
            <p:cNvSpPr/>
            <p:nvPr/>
          </p:nvSpPr>
          <p:spPr>
            <a:xfrm>
              <a:off x="0" y="0"/>
              <a:ext cx="3830457" cy="220984"/>
            </a:xfrm>
            <a:custGeom>
              <a:avLst/>
              <a:gdLst/>
              <a:ahLst/>
              <a:cxnLst/>
              <a:rect l="l" t="t" r="r" b="b"/>
              <a:pathLst>
                <a:path w="3830457" h="220984">
                  <a:moveTo>
                    <a:pt x="203200" y="0"/>
                  </a:moveTo>
                  <a:lnTo>
                    <a:pt x="3830457" y="0"/>
                  </a:lnTo>
                  <a:lnTo>
                    <a:pt x="3627257" y="220984"/>
                  </a:lnTo>
                  <a:lnTo>
                    <a:pt x="0" y="220984"/>
                  </a:lnTo>
                  <a:lnTo>
                    <a:pt x="203200" y="0"/>
                  </a:lnTo>
                  <a:close/>
                </a:path>
              </a:pathLst>
            </a:custGeom>
            <a:solidFill>
              <a:srgbClr val="0088B6"/>
            </a:solidFill>
          </p:spPr>
        </p:sp>
        <p:sp>
          <p:nvSpPr>
            <p:cNvPr id="47" name="TextBox 47"/>
            <p:cNvSpPr txBox="1"/>
            <p:nvPr/>
          </p:nvSpPr>
          <p:spPr>
            <a:xfrm>
              <a:off x="101600" y="-38100"/>
              <a:ext cx="3627256" cy="259084"/>
            </a:xfrm>
            <a:prstGeom prst="rect">
              <a:avLst/>
            </a:prstGeom>
          </p:spPr>
          <p:txBody>
            <a:bodyPr lIns="50800" tIns="50800" rIns="50800" bIns="50800" rtlCol="0" anchor="ctr"/>
            <a:lstStyle/>
            <a:p>
              <a:pPr algn="ctr">
                <a:lnSpc>
                  <a:spcPts val="2659"/>
                </a:lnSpc>
                <a:spcBef>
                  <a:spcPct val="0"/>
                </a:spcBef>
              </a:pPr>
              <a:endParaRPr dirty="0"/>
            </a:p>
          </p:txBody>
        </p:sp>
      </p:grpSp>
      <p:sp>
        <p:nvSpPr>
          <p:cNvPr id="48" name="ZoneTexte 47">
            <a:extLst>
              <a:ext uri="{FF2B5EF4-FFF2-40B4-BE49-F238E27FC236}">
                <a16:creationId xmlns:a16="http://schemas.microsoft.com/office/drawing/2014/main" id="{185FBBD8-2023-417E-B4B8-67AFE5D7F7CA}"/>
              </a:ext>
            </a:extLst>
          </p:cNvPr>
          <p:cNvSpPr txBox="1"/>
          <p:nvPr/>
        </p:nvSpPr>
        <p:spPr>
          <a:xfrm>
            <a:off x="1902068" y="1814770"/>
            <a:ext cx="7674112" cy="584775"/>
          </a:xfrm>
          <a:prstGeom prst="rect">
            <a:avLst/>
          </a:prstGeom>
          <a:noFill/>
        </p:spPr>
        <p:txBody>
          <a:bodyPr wrap="square">
            <a:spAutoFit/>
          </a:bodyPr>
          <a:lstStyle/>
          <a:p>
            <a:r>
              <a:rPr lang="fr-FR" sz="3200" b="1" dirty="0">
                <a:latin typeface="Roboto Condensed" panose="02000000000000000000" pitchFamily="2" charset="0"/>
                <a:ea typeface="Roboto Condensed" panose="02000000000000000000" pitchFamily="2" charset="0"/>
                <a:cs typeface="Roboto Condensed" panose="02000000000000000000" pitchFamily="2" charset="0"/>
              </a:rPr>
              <a:t>Constitution de la base des clients</a:t>
            </a:r>
          </a:p>
        </p:txBody>
      </p:sp>
      <p:pic>
        <p:nvPicPr>
          <p:cNvPr id="3" name="Graphique 2" descr="Flèche : droite avec un remplissage uni">
            <a:extLst>
              <a:ext uri="{FF2B5EF4-FFF2-40B4-BE49-F238E27FC236}">
                <a16:creationId xmlns:a16="http://schemas.microsoft.com/office/drawing/2014/main" id="{248FA051-A7BD-4C49-94BB-1E5E1EC9726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0628306">
            <a:off x="757448" y="5061981"/>
            <a:ext cx="918470" cy="918470"/>
          </a:xfrm>
          <a:prstGeom prst="rect">
            <a:avLst/>
          </a:prstGeom>
        </p:spPr>
      </p:pic>
      <p:sp>
        <p:nvSpPr>
          <p:cNvPr id="50" name="ZoneTexte 49">
            <a:extLst>
              <a:ext uri="{FF2B5EF4-FFF2-40B4-BE49-F238E27FC236}">
                <a16:creationId xmlns:a16="http://schemas.microsoft.com/office/drawing/2014/main" id="{40287396-7894-4FFE-AECE-4A809D7AE099}"/>
              </a:ext>
            </a:extLst>
          </p:cNvPr>
          <p:cNvSpPr txBox="1"/>
          <p:nvPr/>
        </p:nvSpPr>
        <p:spPr>
          <a:xfrm>
            <a:off x="1856282" y="5232870"/>
            <a:ext cx="15831661" cy="523220"/>
          </a:xfrm>
          <a:prstGeom prst="rect">
            <a:avLst/>
          </a:prstGeom>
          <a:noFill/>
        </p:spPr>
        <p:txBody>
          <a:bodyPr wrap="square">
            <a:spAutoFit/>
          </a:bodyPr>
          <a:lstStyle/>
          <a:p>
            <a:r>
              <a:rPr lang="fr-FR" sz="2800" b="1" dirty="0">
                <a:solidFill>
                  <a:prstClr val="black"/>
                </a:solidFill>
                <a:latin typeface="Roboto Condensed" panose="02000000000000000000" pitchFamily="2" charset="0"/>
                <a:ea typeface="Roboto Condensed" panose="02000000000000000000" pitchFamily="2" charset="0"/>
                <a:cs typeface="Roboto Condensed" panose="02000000000000000000" pitchFamily="2" charset="0"/>
              </a:rPr>
              <a:t>Nous avons merger les ratio des catégories de produits, les écart de livraison, </a:t>
            </a:r>
            <a:r>
              <a:rPr lang="fr-FR" sz="2800" b="1" dirty="0" err="1">
                <a:solidFill>
                  <a:prstClr val="black"/>
                </a:solidFill>
                <a:latin typeface="Roboto Condensed" panose="02000000000000000000" pitchFamily="2" charset="0"/>
                <a:ea typeface="Roboto Condensed" panose="02000000000000000000" pitchFamily="2" charset="0"/>
                <a:cs typeface="Roboto Condensed" panose="02000000000000000000" pitchFamily="2" charset="0"/>
              </a:rPr>
              <a:t>appreciation</a:t>
            </a:r>
            <a:r>
              <a:rPr lang="fr-FR" sz="2800" b="1" dirty="0">
                <a:solidFill>
                  <a:prstClr val="black"/>
                </a:solidFill>
                <a:latin typeface="Roboto Condensed" panose="02000000000000000000" pitchFamily="2" charset="0"/>
                <a:ea typeface="Roboto Condensed" panose="02000000000000000000" pitchFamily="2" charset="0"/>
                <a:cs typeface="Roboto Condensed" panose="02000000000000000000" pitchFamily="2" charset="0"/>
              </a:rPr>
              <a:t> , RFM </a:t>
            </a:r>
            <a:endParaRPr lang="fr-FR" sz="2800" b="1" dirty="0">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60" name="Graphique 59" descr="Flèche : droite avec un remplissage uni">
            <a:extLst>
              <a:ext uri="{FF2B5EF4-FFF2-40B4-BE49-F238E27FC236}">
                <a16:creationId xmlns:a16="http://schemas.microsoft.com/office/drawing/2014/main" id="{1DF320EA-7081-4F8B-8A94-9921860BB9C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0628306">
            <a:off x="758867" y="6235846"/>
            <a:ext cx="918470" cy="918470"/>
          </a:xfrm>
          <a:prstGeom prst="rect">
            <a:avLst/>
          </a:prstGeom>
        </p:spPr>
      </p:pic>
      <p:sp>
        <p:nvSpPr>
          <p:cNvPr id="61" name="ZoneTexte 60">
            <a:extLst>
              <a:ext uri="{FF2B5EF4-FFF2-40B4-BE49-F238E27FC236}">
                <a16:creationId xmlns:a16="http://schemas.microsoft.com/office/drawing/2014/main" id="{9EEC238C-B4CD-4F0A-84F5-02DA77139C41}"/>
              </a:ext>
            </a:extLst>
          </p:cNvPr>
          <p:cNvSpPr txBox="1"/>
          <p:nvPr/>
        </p:nvSpPr>
        <p:spPr>
          <a:xfrm>
            <a:off x="1853784" y="6239250"/>
            <a:ext cx="15831661" cy="954107"/>
          </a:xfrm>
          <a:prstGeom prst="rect">
            <a:avLst/>
          </a:prstGeom>
          <a:noFill/>
        </p:spPr>
        <p:txBody>
          <a:bodyPr wrap="square">
            <a:spAutoFit/>
          </a:bodyPr>
          <a:lstStyle/>
          <a:p>
            <a:r>
              <a:rPr lang="fr-FR" sz="2800" dirty="0">
                <a:solidFill>
                  <a:prstClr val="black"/>
                </a:solidFill>
                <a:latin typeface="Roboto Condensed" panose="02000000000000000000" pitchFamily="2" charset="0"/>
                <a:ea typeface="Roboto Condensed" panose="02000000000000000000" pitchFamily="2" charset="0"/>
                <a:cs typeface="Roboto Condensed" panose="02000000000000000000" pitchFamily="2" charset="0"/>
              </a:rPr>
              <a:t>Ajout des données de localisation des clients</a:t>
            </a:r>
          </a:p>
          <a:p>
            <a:r>
              <a:rPr lang="fr-FR" sz="2800" dirty="0">
                <a:solidFill>
                  <a:prstClr val="black"/>
                </a:solidFill>
                <a:latin typeface="Roboto Condensed" panose="02000000000000000000" pitchFamily="2" charset="0"/>
                <a:ea typeface="Roboto Condensed" panose="02000000000000000000" pitchFamily="2" charset="0"/>
                <a:cs typeface="Roboto Condensed" panose="02000000000000000000" pitchFamily="2" charset="0"/>
              </a:rPr>
              <a:t>Création de la variable </a:t>
            </a:r>
            <a:r>
              <a:rPr lang="fr-FR" sz="2800" dirty="0" err="1">
                <a:solidFill>
                  <a:prstClr val="black"/>
                </a:solidFill>
                <a:latin typeface="Roboto Condensed" panose="02000000000000000000" pitchFamily="2" charset="0"/>
                <a:ea typeface="Roboto Condensed" panose="02000000000000000000" pitchFamily="2" charset="0"/>
                <a:cs typeface="Roboto Condensed" panose="02000000000000000000" pitchFamily="2" charset="0"/>
              </a:rPr>
              <a:t>haversine_distance</a:t>
            </a:r>
            <a:r>
              <a:rPr lang="fr-FR" sz="2800" dirty="0">
                <a:solidFill>
                  <a:prstClr val="black"/>
                </a:solidFill>
                <a:latin typeface="Roboto Condensed" panose="02000000000000000000" pitchFamily="2" charset="0"/>
                <a:ea typeface="Roboto Condensed" panose="02000000000000000000" pitchFamily="2" charset="0"/>
                <a:cs typeface="Roboto Condensed" panose="02000000000000000000" pitchFamily="2" charset="0"/>
              </a:rPr>
              <a:t> </a:t>
            </a:r>
          </a:p>
        </p:txBody>
      </p:sp>
      <p:pic>
        <p:nvPicPr>
          <p:cNvPr id="62" name="Graphique 61" descr="Flèche : droite avec un remplissage uni">
            <a:extLst>
              <a:ext uri="{FF2B5EF4-FFF2-40B4-BE49-F238E27FC236}">
                <a16:creationId xmlns:a16="http://schemas.microsoft.com/office/drawing/2014/main" id="{42241F3C-14C8-4384-8CA8-EF328ADBEBC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0628306">
            <a:off x="707162" y="3663148"/>
            <a:ext cx="918470" cy="918470"/>
          </a:xfrm>
          <a:prstGeom prst="rect">
            <a:avLst/>
          </a:prstGeom>
        </p:spPr>
      </p:pic>
      <p:pic>
        <p:nvPicPr>
          <p:cNvPr id="65" name="Graphique 64" descr="Flèche : droite avec un remplissage uni">
            <a:extLst>
              <a:ext uri="{FF2B5EF4-FFF2-40B4-BE49-F238E27FC236}">
                <a16:creationId xmlns:a16="http://schemas.microsoft.com/office/drawing/2014/main" id="{28F4C11F-5B07-4BE2-AB32-EF96AEF48DE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0628306">
            <a:off x="770503" y="7867188"/>
            <a:ext cx="918470" cy="918470"/>
          </a:xfrm>
          <a:prstGeom prst="rect">
            <a:avLst/>
          </a:prstGeom>
        </p:spPr>
      </p:pic>
      <p:sp>
        <p:nvSpPr>
          <p:cNvPr id="66" name="ZoneTexte 65">
            <a:extLst>
              <a:ext uri="{FF2B5EF4-FFF2-40B4-BE49-F238E27FC236}">
                <a16:creationId xmlns:a16="http://schemas.microsoft.com/office/drawing/2014/main" id="{80D72C06-7A15-4A5E-89F6-72762E6557E0}"/>
              </a:ext>
            </a:extLst>
          </p:cNvPr>
          <p:cNvSpPr txBox="1"/>
          <p:nvPr/>
        </p:nvSpPr>
        <p:spPr>
          <a:xfrm>
            <a:off x="1853783" y="7887336"/>
            <a:ext cx="15831661" cy="954107"/>
          </a:xfrm>
          <a:prstGeom prst="rect">
            <a:avLst/>
          </a:prstGeom>
          <a:noFill/>
        </p:spPr>
        <p:txBody>
          <a:bodyPr wrap="square">
            <a:spAutoFit/>
          </a:bodyPr>
          <a:lstStyle/>
          <a:p>
            <a:r>
              <a:rPr lang="fr-FR" sz="2800" b="1" dirty="0">
                <a:solidFill>
                  <a:prstClr val="black"/>
                </a:solidFill>
                <a:latin typeface="Roboto Condensed" panose="02000000000000000000" pitchFamily="2" charset="0"/>
                <a:ea typeface="Roboto Condensed" panose="02000000000000000000" pitchFamily="2" charset="0"/>
                <a:cs typeface="Roboto Condensed" panose="02000000000000000000" pitchFamily="2" charset="0"/>
              </a:rPr>
              <a:t>93358 Observations</a:t>
            </a:r>
          </a:p>
          <a:p>
            <a:r>
              <a:rPr lang="fr-FR" sz="2800" b="1" dirty="0">
                <a:solidFill>
                  <a:prstClr val="black"/>
                </a:solidFill>
                <a:latin typeface="Roboto Condensed" panose="02000000000000000000" pitchFamily="2" charset="0"/>
                <a:ea typeface="Roboto Condensed" panose="02000000000000000000" pitchFamily="2" charset="0"/>
                <a:cs typeface="Roboto Condensed" panose="02000000000000000000" pitchFamily="2" charset="0"/>
              </a:rPr>
              <a:t>24 variables</a:t>
            </a:r>
          </a:p>
        </p:txBody>
      </p:sp>
      <p:sp>
        <p:nvSpPr>
          <p:cNvPr id="67" name="ZoneTexte 66">
            <a:extLst>
              <a:ext uri="{FF2B5EF4-FFF2-40B4-BE49-F238E27FC236}">
                <a16:creationId xmlns:a16="http://schemas.microsoft.com/office/drawing/2014/main" id="{DA75F1F9-4D97-4AE8-83E5-38AFAC37D713}"/>
              </a:ext>
            </a:extLst>
          </p:cNvPr>
          <p:cNvSpPr txBox="1"/>
          <p:nvPr/>
        </p:nvSpPr>
        <p:spPr>
          <a:xfrm>
            <a:off x="956250" y="2414932"/>
            <a:ext cx="15831661" cy="954107"/>
          </a:xfrm>
          <a:prstGeom prst="rect">
            <a:avLst/>
          </a:prstGeom>
          <a:noFill/>
        </p:spPr>
        <p:txBody>
          <a:bodyPr wrap="square">
            <a:spAutoFit/>
          </a:bodyPr>
          <a:lstStyle/>
          <a:p>
            <a:pPr marL="285750" indent="-285750">
              <a:buFont typeface="Arial" panose="020B0604020202020204" pitchFamily="34" charset="0"/>
              <a:buChar char="•"/>
            </a:pPr>
            <a:r>
              <a:rPr lang="fr-FR" sz="2800" dirty="0">
                <a:solidFill>
                  <a:prstClr val="black"/>
                </a:solidFill>
                <a:latin typeface="Roboto Condensed" panose="02000000000000000000" pitchFamily="2" charset="0"/>
                <a:ea typeface="Roboto Condensed" panose="02000000000000000000" pitchFamily="2" charset="0"/>
                <a:cs typeface="Roboto Condensed" panose="02000000000000000000" pitchFamily="2" charset="0"/>
              </a:rPr>
              <a:t>Chaque client de cette base sera identifier de façon unique par son identifiant: </a:t>
            </a:r>
            <a:r>
              <a:rPr lang="fr-FR" sz="2800" dirty="0" err="1">
                <a:solidFill>
                  <a:prstClr val="black"/>
                </a:solidFill>
                <a:latin typeface="Roboto Condensed" panose="02000000000000000000" pitchFamily="2" charset="0"/>
                <a:ea typeface="Roboto Condensed" panose="02000000000000000000" pitchFamily="2" charset="0"/>
                <a:cs typeface="Roboto Condensed" panose="02000000000000000000" pitchFamily="2" charset="0"/>
              </a:rPr>
              <a:t>id_customer_unique_id</a:t>
            </a:r>
            <a:endParaRPr lang="fr-FR" sz="2800" dirty="0">
              <a:solidFill>
                <a:prstClr val="black"/>
              </a:solidFill>
              <a:latin typeface="Roboto Condensed" panose="02000000000000000000" pitchFamily="2" charset="0"/>
              <a:ea typeface="Roboto Condensed" panose="02000000000000000000" pitchFamily="2" charset="0"/>
              <a:cs typeface="Roboto Condensed" panose="02000000000000000000" pitchFamily="2" charset="0"/>
            </a:endParaRPr>
          </a:p>
          <a:p>
            <a:pPr marL="285750" indent="-285750">
              <a:buFont typeface="Arial" panose="020B0604020202020204" pitchFamily="34" charset="0"/>
              <a:buChar char="•"/>
            </a:pPr>
            <a:r>
              <a:rPr lang="fr-FR" sz="2800" dirty="0">
                <a:solidFill>
                  <a:prstClr val="black"/>
                </a:solidFill>
                <a:latin typeface="Roboto Condensed" panose="02000000000000000000" pitchFamily="2" charset="0"/>
                <a:ea typeface="Roboto Condensed" panose="02000000000000000000" pitchFamily="2" charset="0"/>
                <a:cs typeface="Roboto Condensed" panose="02000000000000000000" pitchFamily="2" charset="0"/>
              </a:rPr>
              <a:t>Cette base permettre de faire la segmentation </a:t>
            </a:r>
          </a:p>
        </p:txBody>
      </p:sp>
      <p:sp>
        <p:nvSpPr>
          <p:cNvPr id="68" name="ZoneTexte 67">
            <a:extLst>
              <a:ext uri="{FF2B5EF4-FFF2-40B4-BE49-F238E27FC236}">
                <a16:creationId xmlns:a16="http://schemas.microsoft.com/office/drawing/2014/main" id="{F987238F-C4AE-4158-B228-6EC64852527A}"/>
              </a:ext>
            </a:extLst>
          </p:cNvPr>
          <p:cNvSpPr txBox="1"/>
          <p:nvPr/>
        </p:nvSpPr>
        <p:spPr>
          <a:xfrm>
            <a:off x="1937688" y="3669135"/>
            <a:ext cx="15831661" cy="1384995"/>
          </a:xfrm>
          <a:prstGeom prst="rect">
            <a:avLst/>
          </a:prstGeom>
          <a:noFill/>
        </p:spPr>
        <p:txBody>
          <a:bodyPr wrap="square">
            <a:spAutoFit/>
          </a:bodyPr>
          <a:lstStyle/>
          <a:p>
            <a:r>
              <a:rPr lang="fr-FR" sz="2800" b="1" dirty="0">
                <a:solidFill>
                  <a:prstClr val="black"/>
                </a:solidFill>
                <a:latin typeface="Roboto Condensed" panose="02000000000000000000" pitchFamily="2" charset="0"/>
                <a:ea typeface="Roboto Condensed" panose="02000000000000000000" pitchFamily="2" charset="0"/>
                <a:cs typeface="Roboto Condensed" panose="02000000000000000000" pitchFamily="2" charset="0"/>
              </a:rPr>
              <a:t>Agrégation de certaines variables de la base   regrouper par client:</a:t>
            </a:r>
          </a:p>
          <a:p>
            <a:r>
              <a:rPr lang="en-US" sz="2800" dirty="0">
                <a:solidFill>
                  <a:prstClr val="black"/>
                </a:solidFill>
                <a:latin typeface="Roboto Condensed" panose="02000000000000000000" pitchFamily="2" charset="0"/>
                <a:ea typeface="Roboto Condensed" panose="02000000000000000000" pitchFamily="2" charset="0"/>
                <a:cs typeface="Roboto Condensed" panose="02000000000000000000" pitchFamily="2" charset="0"/>
              </a:rPr>
              <a:t>"</a:t>
            </a:r>
            <a:r>
              <a:rPr lang="en-US" sz="2800" dirty="0" err="1">
                <a:solidFill>
                  <a:prstClr val="black"/>
                </a:solidFill>
                <a:latin typeface="Roboto Condensed" panose="02000000000000000000" pitchFamily="2" charset="0"/>
                <a:ea typeface="Roboto Condensed" panose="02000000000000000000" pitchFamily="2" charset="0"/>
                <a:cs typeface="Roboto Condensed" panose="02000000000000000000" pitchFamily="2" charset="0"/>
              </a:rPr>
              <a:t>order_id</a:t>
            </a:r>
            <a:r>
              <a:rPr lang="en-US" sz="2800" dirty="0">
                <a:solidFill>
                  <a:prstClr val="black"/>
                </a:solidFill>
                <a:latin typeface="Roboto Condensed" panose="02000000000000000000" pitchFamily="2" charset="0"/>
                <a:ea typeface="Roboto Condensed" panose="02000000000000000000" pitchFamily="2" charset="0"/>
                <a:cs typeface="Roboto Condensed" panose="02000000000000000000" pitchFamily="2" charset="0"/>
              </a:rPr>
              <a:t>": "</a:t>
            </a:r>
            <a:r>
              <a:rPr lang="en-US" sz="2800" dirty="0" err="1">
                <a:solidFill>
                  <a:prstClr val="black"/>
                </a:solidFill>
                <a:latin typeface="Roboto Condensed" panose="02000000000000000000" pitchFamily="2" charset="0"/>
                <a:ea typeface="Roboto Condensed" panose="02000000000000000000" pitchFamily="2" charset="0"/>
                <a:cs typeface="Roboto Condensed" panose="02000000000000000000" pitchFamily="2" charset="0"/>
              </a:rPr>
              <a:t>nunique</a:t>
            </a:r>
            <a:r>
              <a:rPr lang="en-US" sz="2800" dirty="0">
                <a:solidFill>
                  <a:prstClr val="black"/>
                </a:solidFill>
                <a:latin typeface="Roboto Condensed" panose="02000000000000000000" pitchFamily="2" charset="0"/>
                <a:ea typeface="Roboto Condensed" panose="02000000000000000000" pitchFamily="2" charset="0"/>
                <a:cs typeface="Roboto Condensed" panose="02000000000000000000" pitchFamily="2" charset="0"/>
              </a:rPr>
              <a:t>",  "price": "sum", "</a:t>
            </a:r>
            <a:r>
              <a:rPr lang="en-US" sz="2800" dirty="0" err="1">
                <a:solidFill>
                  <a:prstClr val="black"/>
                </a:solidFill>
                <a:latin typeface="Roboto Condensed" panose="02000000000000000000" pitchFamily="2" charset="0"/>
                <a:ea typeface="Roboto Condensed" panose="02000000000000000000" pitchFamily="2" charset="0"/>
                <a:cs typeface="Roboto Condensed" panose="02000000000000000000" pitchFamily="2" charset="0"/>
              </a:rPr>
              <a:t>freight_value</a:t>
            </a:r>
            <a:r>
              <a:rPr lang="en-US" sz="2800" dirty="0">
                <a:solidFill>
                  <a:prstClr val="black"/>
                </a:solidFill>
                <a:latin typeface="Roboto Condensed" panose="02000000000000000000" pitchFamily="2" charset="0"/>
                <a:ea typeface="Roboto Condensed" panose="02000000000000000000" pitchFamily="2" charset="0"/>
                <a:cs typeface="Roboto Condensed" panose="02000000000000000000" pitchFamily="2" charset="0"/>
              </a:rPr>
              <a:t>": "sum", "</a:t>
            </a:r>
            <a:r>
              <a:rPr lang="en-US" sz="2800" dirty="0" err="1">
                <a:solidFill>
                  <a:prstClr val="black"/>
                </a:solidFill>
                <a:latin typeface="Roboto Condensed" panose="02000000000000000000" pitchFamily="2" charset="0"/>
                <a:ea typeface="Roboto Condensed" panose="02000000000000000000" pitchFamily="2" charset="0"/>
                <a:cs typeface="Roboto Condensed" panose="02000000000000000000" pitchFamily="2" charset="0"/>
              </a:rPr>
              <a:t>nb_payment_sequential</a:t>
            </a:r>
            <a:r>
              <a:rPr lang="en-US" sz="2800" dirty="0">
                <a:solidFill>
                  <a:prstClr val="black"/>
                </a:solidFill>
                <a:latin typeface="Roboto Condensed" panose="02000000000000000000" pitchFamily="2" charset="0"/>
                <a:ea typeface="Roboto Condensed" panose="02000000000000000000" pitchFamily="2" charset="0"/>
                <a:cs typeface="Roboto Condensed" panose="02000000000000000000" pitchFamily="2" charset="0"/>
              </a:rPr>
              <a:t>": "mean",  "</a:t>
            </a:r>
            <a:r>
              <a:rPr lang="en-US" sz="2800" dirty="0" err="1">
                <a:solidFill>
                  <a:prstClr val="black"/>
                </a:solidFill>
                <a:latin typeface="Roboto Condensed" panose="02000000000000000000" pitchFamily="2" charset="0"/>
                <a:ea typeface="Roboto Condensed" panose="02000000000000000000" pitchFamily="2" charset="0"/>
                <a:cs typeface="Roboto Condensed" panose="02000000000000000000" pitchFamily="2" charset="0"/>
              </a:rPr>
              <a:t>sum_payment_installments</a:t>
            </a:r>
            <a:r>
              <a:rPr lang="en-US" sz="2800" dirty="0">
                <a:solidFill>
                  <a:prstClr val="black"/>
                </a:solidFill>
                <a:latin typeface="Roboto Condensed" panose="02000000000000000000" pitchFamily="2" charset="0"/>
                <a:ea typeface="Roboto Condensed" panose="02000000000000000000" pitchFamily="2" charset="0"/>
                <a:cs typeface="Roboto Condensed" panose="02000000000000000000" pitchFamily="2" charset="0"/>
              </a:rPr>
              <a:t>": "mean",  "</a:t>
            </a:r>
            <a:r>
              <a:rPr lang="en-US" sz="2800" dirty="0" err="1">
                <a:solidFill>
                  <a:prstClr val="black"/>
                </a:solidFill>
                <a:latin typeface="Roboto Condensed" panose="02000000000000000000" pitchFamily="2" charset="0"/>
                <a:ea typeface="Roboto Condensed" panose="02000000000000000000" pitchFamily="2" charset="0"/>
                <a:cs typeface="Roboto Condensed" panose="02000000000000000000" pitchFamily="2" charset="0"/>
              </a:rPr>
              <a:t>review_score</a:t>
            </a:r>
            <a:r>
              <a:rPr lang="en-US" sz="2800" dirty="0">
                <a:solidFill>
                  <a:prstClr val="black"/>
                </a:solidFill>
                <a:latin typeface="Roboto Condensed" panose="02000000000000000000" pitchFamily="2" charset="0"/>
                <a:ea typeface="Roboto Condensed" panose="02000000000000000000" pitchFamily="2" charset="0"/>
                <a:cs typeface="Roboto Condensed" panose="02000000000000000000" pitchFamily="2" charset="0"/>
              </a:rPr>
              <a:t>": "mean"</a:t>
            </a:r>
            <a:endParaRPr lang="fr-FR" sz="2800" dirty="0">
              <a:solidFill>
                <a:prstClr val="black"/>
              </a:solidFill>
              <a:latin typeface="Roboto Condensed" panose="02000000000000000000" pitchFamily="2" charset="0"/>
              <a:ea typeface="Roboto Condensed" panose="02000000000000000000" pitchFamily="2" charset="0"/>
              <a:cs typeface="Roboto Condensed" panose="02000000000000000000" pitchFamily="2" charset="0"/>
            </a:endParaRPr>
          </a:p>
        </p:txBody>
      </p:sp>
    </p:spTree>
    <p:extLst>
      <p:ext uri="{BB962C8B-B14F-4D97-AF65-F5344CB8AC3E}">
        <p14:creationId xmlns:p14="http://schemas.microsoft.com/office/powerpoint/2010/main" val="32293141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3"/>
          <p:cNvSpPr txBox="1"/>
          <p:nvPr/>
        </p:nvSpPr>
        <p:spPr>
          <a:xfrm>
            <a:off x="3531035" y="987752"/>
            <a:ext cx="10485107" cy="666849"/>
          </a:xfrm>
          <a:prstGeom prst="rect">
            <a:avLst/>
          </a:prstGeom>
        </p:spPr>
        <p:txBody>
          <a:bodyPr wrap="square" lIns="0" tIns="0" rIns="0" bIns="0" rtlCol="0" anchor="t">
            <a:spAutoFit/>
          </a:bodyPr>
          <a:lstStyle/>
          <a:p>
            <a:pPr algn="ctr">
              <a:lnSpc>
                <a:spcPts val="5174"/>
              </a:lnSpc>
            </a:pPr>
            <a:r>
              <a:rPr lang="en-US" sz="4500" dirty="0">
                <a:solidFill>
                  <a:schemeClr val="accent1">
                    <a:lumMod val="75000"/>
                  </a:schemeClr>
                </a:solidFill>
                <a:latin typeface="Poppins Bold"/>
              </a:rPr>
              <a:t>Features </a:t>
            </a:r>
            <a:r>
              <a:rPr lang="en-US" sz="4500" dirty="0" err="1">
                <a:solidFill>
                  <a:schemeClr val="accent1">
                    <a:lumMod val="75000"/>
                  </a:schemeClr>
                </a:solidFill>
                <a:latin typeface="Poppins Bold"/>
              </a:rPr>
              <a:t>Ingeneering</a:t>
            </a:r>
            <a:endParaRPr lang="en-US" sz="4500" dirty="0">
              <a:solidFill>
                <a:schemeClr val="accent1">
                  <a:lumMod val="75000"/>
                </a:schemeClr>
              </a:solidFill>
              <a:latin typeface="Poppins Bold"/>
            </a:endParaRPr>
          </a:p>
        </p:txBody>
      </p:sp>
      <p:sp>
        <p:nvSpPr>
          <p:cNvPr id="24" name="TextBox 24"/>
          <p:cNvSpPr txBox="1"/>
          <p:nvPr/>
        </p:nvSpPr>
        <p:spPr>
          <a:xfrm>
            <a:off x="-157867" y="5737123"/>
            <a:ext cx="3731731" cy="436017"/>
          </a:xfrm>
          <a:prstGeom prst="rect">
            <a:avLst/>
          </a:prstGeom>
        </p:spPr>
        <p:txBody>
          <a:bodyPr wrap="square" lIns="0" tIns="0" rIns="0" bIns="0" rtlCol="0" anchor="t">
            <a:spAutoFit/>
          </a:bodyPr>
          <a:lstStyle/>
          <a:p>
            <a:pPr algn="ctr">
              <a:lnSpc>
                <a:spcPts val="3449"/>
              </a:lnSpc>
            </a:pPr>
            <a:r>
              <a:rPr lang="en-US" sz="2999" dirty="0">
                <a:solidFill>
                  <a:srgbClr val="FFFFFF"/>
                </a:solidFill>
                <a:latin typeface="Roboto Condensed" panose="02000000000000000000" pitchFamily="2" charset="0"/>
                <a:ea typeface="Roboto Condensed" panose="02000000000000000000" pitchFamily="2" charset="0"/>
                <a:cs typeface="Roboto Condensed" panose="02000000000000000000" pitchFamily="2" charset="0"/>
              </a:rPr>
              <a:t>Client</a:t>
            </a:r>
          </a:p>
        </p:txBody>
      </p:sp>
      <p:grpSp>
        <p:nvGrpSpPr>
          <p:cNvPr id="30" name="Group 30"/>
          <p:cNvGrpSpPr/>
          <p:nvPr/>
        </p:nvGrpSpPr>
        <p:grpSpPr>
          <a:xfrm rot="3614395">
            <a:off x="15610373" y="3360482"/>
            <a:ext cx="6061985" cy="439924"/>
            <a:chOff x="0" y="0"/>
            <a:chExt cx="3139792" cy="227858"/>
          </a:xfrm>
        </p:grpSpPr>
        <p:sp>
          <p:nvSpPr>
            <p:cNvPr id="31" name="Freeform 31"/>
            <p:cNvSpPr/>
            <p:nvPr/>
          </p:nvSpPr>
          <p:spPr>
            <a:xfrm>
              <a:off x="0" y="0"/>
              <a:ext cx="3139792" cy="227858"/>
            </a:xfrm>
            <a:custGeom>
              <a:avLst/>
              <a:gdLst/>
              <a:ahLst/>
              <a:cxnLst/>
              <a:rect l="l" t="t" r="r" b="b"/>
              <a:pathLst>
                <a:path w="3139792" h="227858">
                  <a:moveTo>
                    <a:pt x="2936592" y="0"/>
                  </a:moveTo>
                  <a:lnTo>
                    <a:pt x="0" y="0"/>
                  </a:lnTo>
                  <a:lnTo>
                    <a:pt x="203200" y="227858"/>
                  </a:lnTo>
                  <a:lnTo>
                    <a:pt x="3139792" y="227858"/>
                  </a:lnTo>
                  <a:lnTo>
                    <a:pt x="2936592" y="0"/>
                  </a:lnTo>
                  <a:close/>
                </a:path>
              </a:pathLst>
            </a:custGeom>
            <a:solidFill>
              <a:srgbClr val="2B4865"/>
            </a:solidFill>
          </p:spPr>
        </p:sp>
        <p:sp>
          <p:nvSpPr>
            <p:cNvPr id="32" name="TextBox 32"/>
            <p:cNvSpPr txBox="1"/>
            <p:nvPr/>
          </p:nvSpPr>
          <p:spPr>
            <a:xfrm>
              <a:off x="101600" y="-38100"/>
              <a:ext cx="2936592" cy="265958"/>
            </a:xfrm>
            <a:prstGeom prst="rect">
              <a:avLst/>
            </a:prstGeom>
          </p:spPr>
          <p:txBody>
            <a:bodyPr lIns="50800" tIns="50800" rIns="50800" bIns="50800" rtlCol="0" anchor="ctr"/>
            <a:lstStyle/>
            <a:p>
              <a:pPr algn="ctr">
                <a:lnSpc>
                  <a:spcPts val="2659"/>
                </a:lnSpc>
                <a:spcBef>
                  <a:spcPct val="0"/>
                </a:spcBef>
              </a:pPr>
              <a:endParaRPr dirty="0"/>
            </a:p>
          </p:txBody>
        </p:sp>
      </p:grpSp>
      <p:grpSp>
        <p:nvGrpSpPr>
          <p:cNvPr id="33" name="Group 33"/>
          <p:cNvGrpSpPr/>
          <p:nvPr/>
        </p:nvGrpSpPr>
        <p:grpSpPr>
          <a:xfrm rot="-1795536">
            <a:off x="17308561" y="-2132694"/>
            <a:ext cx="3826016" cy="3743280"/>
            <a:chOff x="0" y="0"/>
            <a:chExt cx="830765" cy="812800"/>
          </a:xfrm>
        </p:grpSpPr>
        <p:sp>
          <p:nvSpPr>
            <p:cNvPr id="34" name="Freeform 34"/>
            <p:cNvSpPr/>
            <p:nvPr/>
          </p:nvSpPr>
          <p:spPr>
            <a:xfrm>
              <a:off x="0" y="0"/>
              <a:ext cx="830765" cy="812800"/>
            </a:xfrm>
            <a:custGeom>
              <a:avLst/>
              <a:gdLst/>
              <a:ahLst/>
              <a:cxnLst/>
              <a:rect l="l" t="t" r="r" b="b"/>
              <a:pathLst>
                <a:path w="830765" h="812800">
                  <a:moveTo>
                    <a:pt x="0" y="0"/>
                  </a:moveTo>
                  <a:lnTo>
                    <a:pt x="830765" y="0"/>
                  </a:lnTo>
                  <a:lnTo>
                    <a:pt x="830765" y="812800"/>
                  </a:lnTo>
                  <a:lnTo>
                    <a:pt x="0" y="812800"/>
                  </a:lnTo>
                  <a:close/>
                </a:path>
              </a:pathLst>
            </a:custGeom>
            <a:solidFill>
              <a:srgbClr val="2B4865"/>
            </a:solidFill>
          </p:spPr>
        </p:sp>
        <p:sp>
          <p:nvSpPr>
            <p:cNvPr id="35" name="TextBox 35"/>
            <p:cNvSpPr txBox="1"/>
            <p:nvPr/>
          </p:nvSpPr>
          <p:spPr>
            <a:xfrm>
              <a:off x="0" y="-38100"/>
              <a:ext cx="830765" cy="850900"/>
            </a:xfrm>
            <a:prstGeom prst="rect">
              <a:avLst/>
            </a:prstGeom>
          </p:spPr>
          <p:txBody>
            <a:bodyPr lIns="50800" tIns="50800" rIns="50800" bIns="50800" rtlCol="0" anchor="ctr"/>
            <a:lstStyle/>
            <a:p>
              <a:pPr algn="ctr">
                <a:lnSpc>
                  <a:spcPts val="2659"/>
                </a:lnSpc>
              </a:pPr>
              <a:endParaRPr dirty="0"/>
            </a:p>
          </p:txBody>
        </p:sp>
      </p:grpSp>
      <p:grpSp>
        <p:nvGrpSpPr>
          <p:cNvPr id="36" name="Group 36"/>
          <p:cNvGrpSpPr/>
          <p:nvPr/>
        </p:nvGrpSpPr>
        <p:grpSpPr>
          <a:xfrm rot="3614395">
            <a:off x="14267354" y="1480218"/>
            <a:ext cx="7586069" cy="439924"/>
            <a:chOff x="0" y="0"/>
            <a:chExt cx="3929188" cy="227858"/>
          </a:xfrm>
        </p:grpSpPr>
        <p:sp>
          <p:nvSpPr>
            <p:cNvPr id="37" name="Freeform 37"/>
            <p:cNvSpPr/>
            <p:nvPr/>
          </p:nvSpPr>
          <p:spPr>
            <a:xfrm>
              <a:off x="0" y="0"/>
              <a:ext cx="3929188" cy="227858"/>
            </a:xfrm>
            <a:custGeom>
              <a:avLst/>
              <a:gdLst/>
              <a:ahLst/>
              <a:cxnLst/>
              <a:rect l="l" t="t" r="r" b="b"/>
              <a:pathLst>
                <a:path w="3929188" h="227858">
                  <a:moveTo>
                    <a:pt x="3725988" y="0"/>
                  </a:moveTo>
                  <a:lnTo>
                    <a:pt x="0" y="0"/>
                  </a:lnTo>
                  <a:lnTo>
                    <a:pt x="203200" y="227858"/>
                  </a:lnTo>
                  <a:lnTo>
                    <a:pt x="3929188" y="227858"/>
                  </a:lnTo>
                  <a:lnTo>
                    <a:pt x="3725988" y="0"/>
                  </a:lnTo>
                  <a:close/>
                </a:path>
              </a:pathLst>
            </a:custGeom>
            <a:solidFill>
              <a:srgbClr val="0088B6"/>
            </a:solidFill>
          </p:spPr>
        </p:sp>
        <p:sp>
          <p:nvSpPr>
            <p:cNvPr id="38" name="TextBox 38"/>
            <p:cNvSpPr txBox="1"/>
            <p:nvPr/>
          </p:nvSpPr>
          <p:spPr>
            <a:xfrm>
              <a:off x="101600" y="-38100"/>
              <a:ext cx="3725988" cy="265958"/>
            </a:xfrm>
            <a:prstGeom prst="rect">
              <a:avLst/>
            </a:prstGeom>
          </p:spPr>
          <p:txBody>
            <a:bodyPr lIns="50800" tIns="50800" rIns="50800" bIns="50800" rtlCol="0" anchor="ctr"/>
            <a:lstStyle/>
            <a:p>
              <a:pPr algn="ctr">
                <a:lnSpc>
                  <a:spcPts val="2659"/>
                </a:lnSpc>
                <a:spcBef>
                  <a:spcPct val="0"/>
                </a:spcBef>
              </a:pPr>
              <a:endParaRPr dirty="0"/>
            </a:p>
          </p:txBody>
        </p:sp>
      </p:grpSp>
      <p:grpSp>
        <p:nvGrpSpPr>
          <p:cNvPr id="39" name="Group 39"/>
          <p:cNvGrpSpPr/>
          <p:nvPr/>
        </p:nvGrpSpPr>
        <p:grpSpPr>
          <a:xfrm rot="-3617512">
            <a:off x="-2839354" y="-2212490"/>
            <a:ext cx="3826016" cy="3743280"/>
            <a:chOff x="0" y="0"/>
            <a:chExt cx="830765" cy="812800"/>
          </a:xfrm>
        </p:grpSpPr>
        <p:sp>
          <p:nvSpPr>
            <p:cNvPr id="40" name="Freeform 40"/>
            <p:cNvSpPr/>
            <p:nvPr/>
          </p:nvSpPr>
          <p:spPr>
            <a:xfrm>
              <a:off x="0" y="0"/>
              <a:ext cx="830765" cy="812800"/>
            </a:xfrm>
            <a:custGeom>
              <a:avLst/>
              <a:gdLst/>
              <a:ahLst/>
              <a:cxnLst/>
              <a:rect l="l" t="t" r="r" b="b"/>
              <a:pathLst>
                <a:path w="830765" h="812800">
                  <a:moveTo>
                    <a:pt x="0" y="0"/>
                  </a:moveTo>
                  <a:lnTo>
                    <a:pt x="830765" y="0"/>
                  </a:lnTo>
                  <a:lnTo>
                    <a:pt x="830765" y="812800"/>
                  </a:lnTo>
                  <a:lnTo>
                    <a:pt x="0" y="812800"/>
                  </a:lnTo>
                  <a:close/>
                </a:path>
              </a:pathLst>
            </a:custGeom>
            <a:solidFill>
              <a:srgbClr val="2B4865"/>
            </a:solidFill>
          </p:spPr>
        </p:sp>
        <p:sp>
          <p:nvSpPr>
            <p:cNvPr id="41" name="TextBox 41"/>
            <p:cNvSpPr txBox="1"/>
            <p:nvPr/>
          </p:nvSpPr>
          <p:spPr>
            <a:xfrm>
              <a:off x="0" y="-38100"/>
              <a:ext cx="830765" cy="850900"/>
            </a:xfrm>
            <a:prstGeom prst="rect">
              <a:avLst/>
            </a:prstGeom>
          </p:spPr>
          <p:txBody>
            <a:bodyPr lIns="50800" tIns="50800" rIns="50800" bIns="50800" rtlCol="0" anchor="ctr"/>
            <a:lstStyle/>
            <a:p>
              <a:pPr algn="ctr">
                <a:lnSpc>
                  <a:spcPts val="2659"/>
                </a:lnSpc>
              </a:pPr>
              <a:endParaRPr dirty="0"/>
            </a:p>
          </p:txBody>
        </p:sp>
      </p:grpSp>
      <p:grpSp>
        <p:nvGrpSpPr>
          <p:cNvPr id="42" name="Group 42"/>
          <p:cNvGrpSpPr/>
          <p:nvPr/>
        </p:nvGrpSpPr>
        <p:grpSpPr>
          <a:xfrm rot="7182689">
            <a:off x="-2459765" y="2776133"/>
            <a:ext cx="4800043" cy="449861"/>
            <a:chOff x="0" y="0"/>
            <a:chExt cx="2357911" cy="220984"/>
          </a:xfrm>
        </p:grpSpPr>
        <p:sp>
          <p:nvSpPr>
            <p:cNvPr id="43" name="Freeform 43"/>
            <p:cNvSpPr/>
            <p:nvPr/>
          </p:nvSpPr>
          <p:spPr>
            <a:xfrm>
              <a:off x="0" y="0"/>
              <a:ext cx="2357911" cy="220984"/>
            </a:xfrm>
            <a:custGeom>
              <a:avLst/>
              <a:gdLst/>
              <a:ahLst/>
              <a:cxnLst/>
              <a:rect l="l" t="t" r="r" b="b"/>
              <a:pathLst>
                <a:path w="2357911" h="220984">
                  <a:moveTo>
                    <a:pt x="203200" y="0"/>
                  </a:moveTo>
                  <a:lnTo>
                    <a:pt x="2357911" y="0"/>
                  </a:lnTo>
                  <a:lnTo>
                    <a:pt x="2154711" y="220984"/>
                  </a:lnTo>
                  <a:lnTo>
                    <a:pt x="0" y="220984"/>
                  </a:lnTo>
                  <a:lnTo>
                    <a:pt x="203200" y="0"/>
                  </a:lnTo>
                  <a:close/>
                </a:path>
              </a:pathLst>
            </a:custGeom>
            <a:solidFill>
              <a:srgbClr val="2B4865"/>
            </a:solidFill>
          </p:spPr>
        </p:sp>
        <p:sp>
          <p:nvSpPr>
            <p:cNvPr id="44" name="TextBox 44"/>
            <p:cNvSpPr txBox="1"/>
            <p:nvPr/>
          </p:nvSpPr>
          <p:spPr>
            <a:xfrm>
              <a:off x="101600" y="-38100"/>
              <a:ext cx="2154711" cy="259084"/>
            </a:xfrm>
            <a:prstGeom prst="rect">
              <a:avLst/>
            </a:prstGeom>
          </p:spPr>
          <p:txBody>
            <a:bodyPr lIns="50800" tIns="50800" rIns="50800" bIns="50800" rtlCol="0" anchor="ctr"/>
            <a:lstStyle/>
            <a:p>
              <a:pPr algn="ctr">
                <a:lnSpc>
                  <a:spcPts val="2659"/>
                </a:lnSpc>
                <a:spcBef>
                  <a:spcPct val="0"/>
                </a:spcBef>
              </a:pPr>
              <a:endParaRPr dirty="0"/>
            </a:p>
          </p:txBody>
        </p:sp>
      </p:grpSp>
      <p:grpSp>
        <p:nvGrpSpPr>
          <p:cNvPr id="45" name="Group 45"/>
          <p:cNvGrpSpPr/>
          <p:nvPr/>
        </p:nvGrpSpPr>
        <p:grpSpPr>
          <a:xfrm rot="7182689">
            <a:off x="-3490340" y="1416877"/>
            <a:ext cx="7451059" cy="429861"/>
            <a:chOff x="0" y="0"/>
            <a:chExt cx="3830456" cy="220984"/>
          </a:xfrm>
        </p:grpSpPr>
        <p:sp>
          <p:nvSpPr>
            <p:cNvPr id="46" name="Freeform 46"/>
            <p:cNvSpPr/>
            <p:nvPr/>
          </p:nvSpPr>
          <p:spPr>
            <a:xfrm>
              <a:off x="0" y="0"/>
              <a:ext cx="3830457" cy="220984"/>
            </a:xfrm>
            <a:custGeom>
              <a:avLst/>
              <a:gdLst/>
              <a:ahLst/>
              <a:cxnLst/>
              <a:rect l="l" t="t" r="r" b="b"/>
              <a:pathLst>
                <a:path w="3830457" h="220984">
                  <a:moveTo>
                    <a:pt x="203200" y="0"/>
                  </a:moveTo>
                  <a:lnTo>
                    <a:pt x="3830457" y="0"/>
                  </a:lnTo>
                  <a:lnTo>
                    <a:pt x="3627257" y="220984"/>
                  </a:lnTo>
                  <a:lnTo>
                    <a:pt x="0" y="220984"/>
                  </a:lnTo>
                  <a:lnTo>
                    <a:pt x="203200" y="0"/>
                  </a:lnTo>
                  <a:close/>
                </a:path>
              </a:pathLst>
            </a:custGeom>
            <a:solidFill>
              <a:srgbClr val="0088B6"/>
            </a:solidFill>
          </p:spPr>
        </p:sp>
        <p:sp>
          <p:nvSpPr>
            <p:cNvPr id="47" name="TextBox 47"/>
            <p:cNvSpPr txBox="1"/>
            <p:nvPr/>
          </p:nvSpPr>
          <p:spPr>
            <a:xfrm>
              <a:off x="101600" y="-38100"/>
              <a:ext cx="3627256" cy="259084"/>
            </a:xfrm>
            <a:prstGeom prst="rect">
              <a:avLst/>
            </a:prstGeom>
          </p:spPr>
          <p:txBody>
            <a:bodyPr lIns="50800" tIns="50800" rIns="50800" bIns="50800" rtlCol="0" anchor="ctr"/>
            <a:lstStyle/>
            <a:p>
              <a:pPr algn="ctr">
                <a:lnSpc>
                  <a:spcPts val="2659"/>
                </a:lnSpc>
                <a:spcBef>
                  <a:spcPct val="0"/>
                </a:spcBef>
              </a:pPr>
              <a:endParaRPr dirty="0"/>
            </a:p>
          </p:txBody>
        </p:sp>
      </p:grpSp>
      <p:sp>
        <p:nvSpPr>
          <p:cNvPr id="48" name="ZoneTexte 47">
            <a:extLst>
              <a:ext uri="{FF2B5EF4-FFF2-40B4-BE49-F238E27FC236}">
                <a16:creationId xmlns:a16="http://schemas.microsoft.com/office/drawing/2014/main" id="{185FBBD8-2023-417E-B4B8-67AFE5D7F7CA}"/>
              </a:ext>
            </a:extLst>
          </p:cNvPr>
          <p:cNvSpPr txBox="1"/>
          <p:nvPr/>
        </p:nvSpPr>
        <p:spPr>
          <a:xfrm>
            <a:off x="1088889" y="1813534"/>
            <a:ext cx="7674112" cy="584775"/>
          </a:xfrm>
          <a:prstGeom prst="rect">
            <a:avLst/>
          </a:prstGeom>
          <a:noFill/>
        </p:spPr>
        <p:txBody>
          <a:bodyPr wrap="square">
            <a:spAutoFit/>
          </a:bodyPr>
          <a:lstStyle/>
          <a:p>
            <a:r>
              <a:rPr lang="fr-FR" sz="3200" b="1" dirty="0">
                <a:solidFill>
                  <a:srgbClr val="0070C0"/>
                </a:solidFill>
                <a:latin typeface="Roboto Condensed" panose="02000000000000000000" pitchFamily="2" charset="0"/>
                <a:ea typeface="Roboto Condensed" panose="02000000000000000000" pitchFamily="2" charset="0"/>
                <a:cs typeface="Roboto Condensed" panose="02000000000000000000" pitchFamily="2" charset="0"/>
              </a:rPr>
              <a:t>Nettoyage  base des clients</a:t>
            </a:r>
          </a:p>
        </p:txBody>
      </p:sp>
      <p:pic>
        <p:nvPicPr>
          <p:cNvPr id="3" name="Graphique 2" descr="Flèche : droite avec un remplissage uni">
            <a:extLst>
              <a:ext uri="{FF2B5EF4-FFF2-40B4-BE49-F238E27FC236}">
                <a16:creationId xmlns:a16="http://schemas.microsoft.com/office/drawing/2014/main" id="{248FA051-A7BD-4C49-94BB-1E5E1EC9726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0628306">
            <a:off x="889837" y="5387883"/>
            <a:ext cx="918470" cy="918470"/>
          </a:xfrm>
          <a:prstGeom prst="rect">
            <a:avLst/>
          </a:prstGeom>
        </p:spPr>
      </p:pic>
      <p:pic>
        <p:nvPicPr>
          <p:cNvPr id="60" name="Graphique 59" descr="Flèche : droite avec un remplissage uni">
            <a:extLst>
              <a:ext uri="{FF2B5EF4-FFF2-40B4-BE49-F238E27FC236}">
                <a16:creationId xmlns:a16="http://schemas.microsoft.com/office/drawing/2014/main" id="{1DF320EA-7081-4F8B-8A94-9921860BB9C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0628306">
            <a:off x="944075" y="6905632"/>
            <a:ext cx="918470" cy="918470"/>
          </a:xfrm>
          <a:prstGeom prst="rect">
            <a:avLst/>
          </a:prstGeom>
        </p:spPr>
      </p:pic>
      <p:sp>
        <p:nvSpPr>
          <p:cNvPr id="61" name="ZoneTexte 60">
            <a:extLst>
              <a:ext uri="{FF2B5EF4-FFF2-40B4-BE49-F238E27FC236}">
                <a16:creationId xmlns:a16="http://schemas.microsoft.com/office/drawing/2014/main" id="{9EEC238C-B4CD-4F0A-84F5-02DA77139C41}"/>
              </a:ext>
            </a:extLst>
          </p:cNvPr>
          <p:cNvSpPr txBox="1"/>
          <p:nvPr/>
        </p:nvSpPr>
        <p:spPr>
          <a:xfrm>
            <a:off x="1988671" y="6858538"/>
            <a:ext cx="9986140" cy="954107"/>
          </a:xfrm>
          <a:prstGeom prst="rect">
            <a:avLst/>
          </a:prstGeom>
          <a:noFill/>
        </p:spPr>
        <p:txBody>
          <a:bodyPr wrap="square">
            <a:spAutoFit/>
          </a:bodyPr>
          <a:lstStyle/>
          <a:p>
            <a:r>
              <a:rPr lang="fr-FR" sz="2800" dirty="0">
                <a:solidFill>
                  <a:prstClr val="black"/>
                </a:solidFill>
                <a:latin typeface="Roboto Condensed" panose="02000000000000000000" pitchFamily="2" charset="0"/>
                <a:ea typeface="Roboto Condensed" panose="02000000000000000000" pitchFamily="2" charset="0"/>
                <a:cs typeface="Roboto Condensed" panose="02000000000000000000" pitchFamily="2" charset="0"/>
              </a:rPr>
              <a:t>Analyse des corrélations entre variables et suppression des variables très corrélés entre elles</a:t>
            </a:r>
          </a:p>
        </p:txBody>
      </p:sp>
      <p:pic>
        <p:nvPicPr>
          <p:cNvPr id="62" name="Graphique 61" descr="Flèche : droite avec un remplissage uni">
            <a:extLst>
              <a:ext uri="{FF2B5EF4-FFF2-40B4-BE49-F238E27FC236}">
                <a16:creationId xmlns:a16="http://schemas.microsoft.com/office/drawing/2014/main" id="{42241F3C-14C8-4384-8CA8-EF328ADBEBC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0628306">
            <a:off x="907413" y="3663146"/>
            <a:ext cx="918470" cy="918470"/>
          </a:xfrm>
          <a:prstGeom prst="rect">
            <a:avLst/>
          </a:prstGeom>
        </p:spPr>
      </p:pic>
      <p:pic>
        <p:nvPicPr>
          <p:cNvPr id="65" name="Graphique 64" descr="Flèche : droite avec un remplissage uni">
            <a:extLst>
              <a:ext uri="{FF2B5EF4-FFF2-40B4-BE49-F238E27FC236}">
                <a16:creationId xmlns:a16="http://schemas.microsoft.com/office/drawing/2014/main" id="{28F4C11F-5B07-4BE2-AB32-EF96AEF48DE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0628306">
            <a:off x="349176" y="8335018"/>
            <a:ext cx="918470" cy="918470"/>
          </a:xfrm>
          <a:prstGeom prst="rect">
            <a:avLst/>
          </a:prstGeom>
        </p:spPr>
      </p:pic>
      <p:sp>
        <p:nvSpPr>
          <p:cNvPr id="66" name="ZoneTexte 65">
            <a:extLst>
              <a:ext uri="{FF2B5EF4-FFF2-40B4-BE49-F238E27FC236}">
                <a16:creationId xmlns:a16="http://schemas.microsoft.com/office/drawing/2014/main" id="{80D72C06-7A15-4A5E-89F6-72762E6557E0}"/>
              </a:ext>
            </a:extLst>
          </p:cNvPr>
          <p:cNvSpPr txBox="1"/>
          <p:nvPr/>
        </p:nvSpPr>
        <p:spPr>
          <a:xfrm>
            <a:off x="1453681" y="8372909"/>
            <a:ext cx="15831661" cy="1384995"/>
          </a:xfrm>
          <a:prstGeom prst="rect">
            <a:avLst/>
          </a:prstGeom>
          <a:noFill/>
        </p:spPr>
        <p:txBody>
          <a:bodyPr wrap="square">
            <a:spAutoFit/>
          </a:bodyPr>
          <a:lstStyle/>
          <a:p>
            <a:pPr marL="457200" indent="-457200">
              <a:buFont typeface="Arial" panose="020B0604020202020204" pitchFamily="34" charset="0"/>
              <a:buChar char="•"/>
            </a:pPr>
            <a:r>
              <a:rPr lang="fr-FR" sz="2800" b="1" dirty="0">
                <a:solidFill>
                  <a:prstClr val="black"/>
                </a:solidFill>
                <a:latin typeface="Roboto Condensed" panose="02000000000000000000" pitchFamily="2" charset="0"/>
                <a:ea typeface="Roboto Condensed" panose="02000000000000000000" pitchFamily="2" charset="0"/>
                <a:cs typeface="Roboto Condensed" panose="02000000000000000000" pitchFamily="2" charset="0"/>
              </a:rPr>
              <a:t>93358 Observations</a:t>
            </a:r>
          </a:p>
          <a:p>
            <a:pPr marL="457200" indent="-457200">
              <a:buFont typeface="Arial" panose="020B0604020202020204" pitchFamily="34" charset="0"/>
              <a:buChar char="•"/>
            </a:pPr>
            <a:r>
              <a:rPr lang="fr-FR" sz="2800" b="1" dirty="0">
                <a:solidFill>
                  <a:prstClr val="black"/>
                </a:solidFill>
                <a:latin typeface="Roboto Condensed" panose="02000000000000000000" pitchFamily="2" charset="0"/>
                <a:ea typeface="Roboto Condensed" panose="02000000000000000000" pitchFamily="2" charset="0"/>
                <a:cs typeface="Roboto Condensed" panose="02000000000000000000" pitchFamily="2" charset="0"/>
              </a:rPr>
              <a:t>23 variables</a:t>
            </a:r>
          </a:p>
          <a:p>
            <a:pPr marL="457200" indent="-457200">
              <a:buFont typeface="Arial" panose="020B0604020202020204" pitchFamily="34" charset="0"/>
              <a:buChar char="•"/>
            </a:pPr>
            <a:r>
              <a:rPr lang="fr-FR" sz="2800" b="1" dirty="0">
                <a:solidFill>
                  <a:prstClr val="black"/>
                </a:solidFill>
                <a:latin typeface="Roboto Condensed" panose="02000000000000000000" pitchFamily="2" charset="0"/>
                <a:ea typeface="Roboto Condensed" panose="02000000000000000000" pitchFamily="2" charset="0"/>
                <a:cs typeface="Roboto Condensed" panose="02000000000000000000" pitchFamily="2" charset="0"/>
              </a:rPr>
              <a:t>Pas de valeurs manquantes </a:t>
            </a:r>
          </a:p>
        </p:txBody>
      </p:sp>
      <p:sp>
        <p:nvSpPr>
          <p:cNvPr id="67" name="ZoneTexte 66">
            <a:extLst>
              <a:ext uri="{FF2B5EF4-FFF2-40B4-BE49-F238E27FC236}">
                <a16:creationId xmlns:a16="http://schemas.microsoft.com/office/drawing/2014/main" id="{DA75F1F9-4D97-4AE8-83E5-38AFAC37D713}"/>
              </a:ext>
            </a:extLst>
          </p:cNvPr>
          <p:cNvSpPr txBox="1"/>
          <p:nvPr/>
        </p:nvSpPr>
        <p:spPr>
          <a:xfrm>
            <a:off x="956250" y="2414932"/>
            <a:ext cx="15831661" cy="523220"/>
          </a:xfrm>
          <a:prstGeom prst="rect">
            <a:avLst/>
          </a:prstGeom>
          <a:noFill/>
        </p:spPr>
        <p:txBody>
          <a:bodyPr wrap="square">
            <a:spAutoFit/>
          </a:bodyPr>
          <a:lstStyle/>
          <a:p>
            <a:r>
              <a:rPr lang="fr-FR" sz="2800" dirty="0">
                <a:solidFill>
                  <a:prstClr val="black"/>
                </a:solidFill>
                <a:latin typeface="Roboto Condensed" panose="02000000000000000000" pitchFamily="2" charset="0"/>
                <a:ea typeface="Roboto Condensed" panose="02000000000000000000" pitchFamily="2" charset="0"/>
                <a:cs typeface="Roboto Condensed" panose="02000000000000000000" pitchFamily="2" charset="0"/>
              </a:rPr>
              <a:t>Il est question de supprimer les valeurs </a:t>
            </a:r>
            <a:r>
              <a:rPr lang="fr-FR" sz="2800" dirty="0" err="1">
                <a:solidFill>
                  <a:prstClr val="black"/>
                </a:solidFill>
                <a:latin typeface="Roboto Condensed" panose="02000000000000000000" pitchFamily="2" charset="0"/>
                <a:ea typeface="Roboto Condensed" panose="02000000000000000000" pitchFamily="2" charset="0"/>
                <a:cs typeface="Roboto Condensed" panose="02000000000000000000" pitchFamily="2" charset="0"/>
              </a:rPr>
              <a:t>abbérantes</a:t>
            </a:r>
            <a:r>
              <a:rPr lang="fr-FR" sz="2800" dirty="0">
                <a:solidFill>
                  <a:prstClr val="black"/>
                </a:solidFill>
                <a:latin typeface="Roboto Condensed" panose="02000000000000000000" pitchFamily="2" charset="0"/>
                <a:ea typeface="Roboto Condensed" panose="02000000000000000000" pitchFamily="2" charset="0"/>
                <a:cs typeface="Roboto Condensed" panose="02000000000000000000" pitchFamily="2" charset="0"/>
              </a:rPr>
              <a:t> et de </a:t>
            </a:r>
            <a:r>
              <a:rPr lang="fr-FR" sz="2800" dirty="0" err="1">
                <a:solidFill>
                  <a:prstClr val="black"/>
                </a:solidFill>
                <a:latin typeface="Roboto Condensed" panose="02000000000000000000" pitchFamily="2" charset="0"/>
                <a:ea typeface="Roboto Condensed" panose="02000000000000000000" pitchFamily="2" charset="0"/>
                <a:cs typeface="Roboto Condensed" panose="02000000000000000000" pitchFamily="2" charset="0"/>
              </a:rPr>
              <a:t>verifier</a:t>
            </a:r>
            <a:r>
              <a:rPr lang="fr-FR" sz="2800" dirty="0">
                <a:solidFill>
                  <a:prstClr val="black"/>
                </a:solidFill>
                <a:latin typeface="Roboto Condensed" panose="02000000000000000000" pitchFamily="2" charset="0"/>
                <a:ea typeface="Roboto Condensed" panose="02000000000000000000" pitchFamily="2" charset="0"/>
                <a:cs typeface="Roboto Condensed" panose="02000000000000000000" pitchFamily="2" charset="0"/>
              </a:rPr>
              <a:t> la qualité de données  </a:t>
            </a:r>
          </a:p>
        </p:txBody>
      </p:sp>
      <p:sp>
        <p:nvSpPr>
          <p:cNvPr id="68" name="ZoneTexte 67">
            <a:extLst>
              <a:ext uri="{FF2B5EF4-FFF2-40B4-BE49-F238E27FC236}">
                <a16:creationId xmlns:a16="http://schemas.microsoft.com/office/drawing/2014/main" id="{F987238F-C4AE-4158-B228-6EC64852527A}"/>
              </a:ext>
            </a:extLst>
          </p:cNvPr>
          <p:cNvSpPr txBox="1"/>
          <p:nvPr/>
        </p:nvSpPr>
        <p:spPr>
          <a:xfrm>
            <a:off x="1914075" y="3645329"/>
            <a:ext cx="9016855" cy="954107"/>
          </a:xfrm>
          <a:prstGeom prst="rect">
            <a:avLst/>
          </a:prstGeom>
          <a:noFill/>
        </p:spPr>
        <p:txBody>
          <a:bodyPr wrap="square">
            <a:spAutoFit/>
          </a:bodyPr>
          <a:lstStyle/>
          <a:p>
            <a:r>
              <a:rPr lang="fr-FR" sz="2800" b="1" dirty="0">
                <a:solidFill>
                  <a:prstClr val="black"/>
                </a:solidFill>
                <a:latin typeface="Roboto Condensed" panose="02000000000000000000" pitchFamily="2" charset="0"/>
                <a:ea typeface="Roboto Condensed" panose="02000000000000000000" pitchFamily="2" charset="0"/>
                <a:cs typeface="Roboto Condensed" panose="02000000000000000000" pitchFamily="2" charset="0"/>
              </a:rPr>
              <a:t>Dans le </a:t>
            </a:r>
            <a:r>
              <a:rPr lang="fr-FR" sz="2800" b="1" dirty="0" err="1">
                <a:solidFill>
                  <a:prstClr val="black"/>
                </a:solidFill>
                <a:latin typeface="Roboto Condensed" panose="02000000000000000000" pitchFamily="2" charset="0"/>
                <a:ea typeface="Roboto Condensed" panose="02000000000000000000" pitchFamily="2" charset="0"/>
                <a:cs typeface="Roboto Condensed" panose="02000000000000000000" pitchFamily="2" charset="0"/>
              </a:rPr>
              <a:t>dataset</a:t>
            </a:r>
            <a:r>
              <a:rPr lang="fr-FR" sz="2800" b="1" dirty="0">
                <a:solidFill>
                  <a:prstClr val="black"/>
                </a:solidFill>
                <a:latin typeface="Roboto Condensed" panose="02000000000000000000" pitchFamily="2" charset="0"/>
                <a:ea typeface="Roboto Condensed" panose="02000000000000000000" pitchFamily="2" charset="0"/>
                <a:cs typeface="Roboto Condensed" panose="02000000000000000000" pitchFamily="2" charset="0"/>
              </a:rPr>
              <a:t> 02 variables ont chacune une valeur manquante: </a:t>
            </a:r>
            <a:r>
              <a:rPr lang="en-US" sz="2800" dirty="0">
                <a:solidFill>
                  <a:prstClr val="black"/>
                </a:solidFill>
                <a:latin typeface="Roboto Condensed" panose="02000000000000000000" pitchFamily="2" charset="0"/>
                <a:ea typeface="Roboto Condensed" panose="02000000000000000000" pitchFamily="2" charset="0"/>
                <a:cs typeface="Roboto Condensed" panose="02000000000000000000" pitchFamily="2" charset="0"/>
              </a:rPr>
              <a:t>On impute pas le mode de </a:t>
            </a:r>
            <a:r>
              <a:rPr lang="en-US" sz="2800" dirty="0" err="1">
                <a:solidFill>
                  <a:prstClr val="black"/>
                </a:solidFill>
                <a:latin typeface="Roboto Condensed" panose="02000000000000000000" pitchFamily="2" charset="0"/>
                <a:ea typeface="Roboto Condensed" panose="02000000000000000000" pitchFamily="2" charset="0"/>
                <a:cs typeface="Roboto Condensed" panose="02000000000000000000" pitchFamily="2" charset="0"/>
              </a:rPr>
              <a:t>ces</a:t>
            </a:r>
            <a:r>
              <a:rPr lang="en-US" sz="2800" dirty="0">
                <a:solidFill>
                  <a:prstClr val="black"/>
                </a:solidFill>
                <a:latin typeface="Roboto Condensed" panose="02000000000000000000" pitchFamily="2" charset="0"/>
                <a:ea typeface="Roboto Condensed" panose="02000000000000000000" pitchFamily="2" charset="0"/>
                <a:cs typeface="Roboto Condensed" panose="02000000000000000000" pitchFamily="2" charset="0"/>
              </a:rPr>
              <a:t> variables</a:t>
            </a:r>
            <a:endParaRPr lang="fr-FR" sz="2800" dirty="0">
              <a:solidFill>
                <a:prstClr val="black"/>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49" name="ZoneTexte 48">
            <a:extLst>
              <a:ext uri="{FF2B5EF4-FFF2-40B4-BE49-F238E27FC236}">
                <a16:creationId xmlns:a16="http://schemas.microsoft.com/office/drawing/2014/main" id="{E96D7BE5-B84B-4FCF-B17C-4DE2AAE2ABF0}"/>
              </a:ext>
            </a:extLst>
          </p:cNvPr>
          <p:cNvSpPr txBox="1"/>
          <p:nvPr/>
        </p:nvSpPr>
        <p:spPr>
          <a:xfrm>
            <a:off x="1988671" y="5160483"/>
            <a:ext cx="8679330" cy="1384995"/>
          </a:xfrm>
          <a:prstGeom prst="rect">
            <a:avLst/>
          </a:prstGeom>
          <a:noFill/>
        </p:spPr>
        <p:txBody>
          <a:bodyPr wrap="square">
            <a:spAutoFit/>
          </a:bodyPr>
          <a:lstStyle/>
          <a:p>
            <a:r>
              <a:rPr lang="fr-FR" sz="2800" dirty="0">
                <a:solidFill>
                  <a:prstClr val="black"/>
                </a:solidFill>
                <a:latin typeface="Roboto Condensed" panose="02000000000000000000" pitchFamily="2" charset="0"/>
                <a:ea typeface="Roboto Condensed" panose="02000000000000000000" pitchFamily="2" charset="0"/>
                <a:cs typeface="Roboto Condensed" panose="02000000000000000000" pitchFamily="2" charset="0"/>
              </a:rPr>
              <a:t>Vérification des variables ayant des pris trop élevés et les nombre de commandes trop </a:t>
            </a:r>
            <a:r>
              <a:rPr lang="fr-FR" sz="2800" dirty="0" err="1">
                <a:solidFill>
                  <a:prstClr val="black"/>
                </a:solidFill>
                <a:latin typeface="Roboto Condensed" panose="02000000000000000000" pitchFamily="2" charset="0"/>
                <a:ea typeface="Roboto Condensed" panose="02000000000000000000" pitchFamily="2" charset="0"/>
                <a:cs typeface="Roboto Condensed" panose="02000000000000000000" pitchFamily="2" charset="0"/>
              </a:rPr>
              <a:t>élévés</a:t>
            </a:r>
            <a:endParaRPr lang="fr-FR" sz="2800" dirty="0">
              <a:solidFill>
                <a:prstClr val="black"/>
              </a:solidFill>
              <a:latin typeface="Roboto Condensed" panose="02000000000000000000" pitchFamily="2" charset="0"/>
              <a:ea typeface="Roboto Condensed" panose="02000000000000000000" pitchFamily="2" charset="0"/>
              <a:cs typeface="Roboto Condensed" panose="02000000000000000000" pitchFamily="2" charset="0"/>
            </a:endParaRPr>
          </a:p>
          <a:p>
            <a:r>
              <a:rPr lang="fr-FR" sz="2800" dirty="0">
                <a:solidFill>
                  <a:prstClr val="black"/>
                </a:solidFill>
                <a:latin typeface="Roboto Condensed" panose="02000000000000000000" pitchFamily="2" charset="0"/>
                <a:ea typeface="Roboto Condensed" panose="02000000000000000000" pitchFamily="2" charset="0"/>
                <a:cs typeface="Roboto Condensed" panose="02000000000000000000" pitchFamily="2" charset="0"/>
              </a:rPr>
              <a:t>Conclusion : ces resultats sont dues aux articles en question </a:t>
            </a:r>
          </a:p>
        </p:txBody>
      </p:sp>
      <p:pic>
        <p:nvPicPr>
          <p:cNvPr id="2050" name="Picture 2">
            <a:extLst>
              <a:ext uri="{FF2B5EF4-FFF2-40B4-BE49-F238E27FC236}">
                <a16:creationId xmlns:a16="http://schemas.microsoft.com/office/drawing/2014/main" id="{C157F4C2-2580-4640-AB79-615F34C6CD2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5400000">
            <a:off x="11037419" y="3614283"/>
            <a:ext cx="9189977" cy="46037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44346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3"/>
          <p:cNvSpPr txBox="1"/>
          <p:nvPr/>
        </p:nvSpPr>
        <p:spPr>
          <a:xfrm>
            <a:off x="3531035" y="987752"/>
            <a:ext cx="10485107" cy="666849"/>
          </a:xfrm>
          <a:prstGeom prst="rect">
            <a:avLst/>
          </a:prstGeom>
        </p:spPr>
        <p:txBody>
          <a:bodyPr wrap="square" lIns="0" tIns="0" rIns="0" bIns="0" rtlCol="0" anchor="t">
            <a:spAutoFit/>
          </a:bodyPr>
          <a:lstStyle/>
          <a:p>
            <a:pPr algn="ctr">
              <a:lnSpc>
                <a:spcPts val="5174"/>
              </a:lnSpc>
            </a:pPr>
            <a:r>
              <a:rPr lang="en-US" sz="4500" dirty="0">
                <a:solidFill>
                  <a:schemeClr val="accent1">
                    <a:lumMod val="75000"/>
                  </a:schemeClr>
                </a:solidFill>
                <a:latin typeface="Poppins Bold"/>
              </a:rPr>
              <a:t>Features </a:t>
            </a:r>
            <a:r>
              <a:rPr lang="en-US" sz="4500" dirty="0" err="1">
                <a:solidFill>
                  <a:schemeClr val="accent1">
                    <a:lumMod val="75000"/>
                  </a:schemeClr>
                </a:solidFill>
                <a:latin typeface="Poppins Bold"/>
              </a:rPr>
              <a:t>Ingeneering</a:t>
            </a:r>
            <a:endParaRPr lang="en-US" sz="4500" dirty="0">
              <a:solidFill>
                <a:schemeClr val="accent1">
                  <a:lumMod val="75000"/>
                </a:schemeClr>
              </a:solidFill>
              <a:latin typeface="Poppins Bold"/>
            </a:endParaRPr>
          </a:p>
        </p:txBody>
      </p:sp>
      <p:sp>
        <p:nvSpPr>
          <p:cNvPr id="24" name="TextBox 24"/>
          <p:cNvSpPr txBox="1"/>
          <p:nvPr/>
        </p:nvSpPr>
        <p:spPr>
          <a:xfrm>
            <a:off x="-157867" y="5737123"/>
            <a:ext cx="3731731" cy="436017"/>
          </a:xfrm>
          <a:prstGeom prst="rect">
            <a:avLst/>
          </a:prstGeom>
        </p:spPr>
        <p:txBody>
          <a:bodyPr wrap="square" lIns="0" tIns="0" rIns="0" bIns="0" rtlCol="0" anchor="t">
            <a:spAutoFit/>
          </a:bodyPr>
          <a:lstStyle/>
          <a:p>
            <a:pPr algn="ctr">
              <a:lnSpc>
                <a:spcPts val="3449"/>
              </a:lnSpc>
            </a:pPr>
            <a:r>
              <a:rPr lang="en-US" sz="2999" dirty="0">
                <a:solidFill>
                  <a:srgbClr val="FFFFFF"/>
                </a:solidFill>
                <a:latin typeface="Poppins Bold"/>
              </a:rPr>
              <a:t>Client</a:t>
            </a:r>
          </a:p>
        </p:txBody>
      </p:sp>
      <p:grpSp>
        <p:nvGrpSpPr>
          <p:cNvPr id="30" name="Group 30"/>
          <p:cNvGrpSpPr/>
          <p:nvPr/>
        </p:nvGrpSpPr>
        <p:grpSpPr>
          <a:xfrm rot="3614395">
            <a:off x="15610373" y="3360482"/>
            <a:ext cx="6061985" cy="439924"/>
            <a:chOff x="0" y="0"/>
            <a:chExt cx="3139792" cy="227858"/>
          </a:xfrm>
        </p:grpSpPr>
        <p:sp>
          <p:nvSpPr>
            <p:cNvPr id="31" name="Freeform 31"/>
            <p:cNvSpPr/>
            <p:nvPr/>
          </p:nvSpPr>
          <p:spPr>
            <a:xfrm>
              <a:off x="0" y="0"/>
              <a:ext cx="3139792" cy="227858"/>
            </a:xfrm>
            <a:custGeom>
              <a:avLst/>
              <a:gdLst/>
              <a:ahLst/>
              <a:cxnLst/>
              <a:rect l="l" t="t" r="r" b="b"/>
              <a:pathLst>
                <a:path w="3139792" h="227858">
                  <a:moveTo>
                    <a:pt x="2936592" y="0"/>
                  </a:moveTo>
                  <a:lnTo>
                    <a:pt x="0" y="0"/>
                  </a:lnTo>
                  <a:lnTo>
                    <a:pt x="203200" y="227858"/>
                  </a:lnTo>
                  <a:lnTo>
                    <a:pt x="3139792" y="227858"/>
                  </a:lnTo>
                  <a:lnTo>
                    <a:pt x="2936592" y="0"/>
                  </a:lnTo>
                  <a:close/>
                </a:path>
              </a:pathLst>
            </a:custGeom>
            <a:solidFill>
              <a:srgbClr val="2B4865"/>
            </a:solidFill>
          </p:spPr>
        </p:sp>
        <p:sp>
          <p:nvSpPr>
            <p:cNvPr id="32" name="TextBox 32"/>
            <p:cNvSpPr txBox="1"/>
            <p:nvPr/>
          </p:nvSpPr>
          <p:spPr>
            <a:xfrm>
              <a:off x="101600" y="-38100"/>
              <a:ext cx="2936592" cy="265958"/>
            </a:xfrm>
            <a:prstGeom prst="rect">
              <a:avLst/>
            </a:prstGeom>
          </p:spPr>
          <p:txBody>
            <a:bodyPr lIns="50800" tIns="50800" rIns="50800" bIns="50800" rtlCol="0" anchor="ctr"/>
            <a:lstStyle/>
            <a:p>
              <a:pPr algn="ctr">
                <a:lnSpc>
                  <a:spcPts val="2659"/>
                </a:lnSpc>
                <a:spcBef>
                  <a:spcPct val="0"/>
                </a:spcBef>
              </a:pPr>
              <a:endParaRPr dirty="0"/>
            </a:p>
          </p:txBody>
        </p:sp>
      </p:grpSp>
      <p:grpSp>
        <p:nvGrpSpPr>
          <p:cNvPr id="33" name="Group 33"/>
          <p:cNvGrpSpPr/>
          <p:nvPr/>
        </p:nvGrpSpPr>
        <p:grpSpPr>
          <a:xfrm rot="-1795536">
            <a:off x="17308561" y="-2132694"/>
            <a:ext cx="3826016" cy="3743280"/>
            <a:chOff x="0" y="0"/>
            <a:chExt cx="830765" cy="812800"/>
          </a:xfrm>
        </p:grpSpPr>
        <p:sp>
          <p:nvSpPr>
            <p:cNvPr id="34" name="Freeform 34"/>
            <p:cNvSpPr/>
            <p:nvPr/>
          </p:nvSpPr>
          <p:spPr>
            <a:xfrm>
              <a:off x="0" y="0"/>
              <a:ext cx="830765" cy="812800"/>
            </a:xfrm>
            <a:custGeom>
              <a:avLst/>
              <a:gdLst/>
              <a:ahLst/>
              <a:cxnLst/>
              <a:rect l="l" t="t" r="r" b="b"/>
              <a:pathLst>
                <a:path w="830765" h="812800">
                  <a:moveTo>
                    <a:pt x="0" y="0"/>
                  </a:moveTo>
                  <a:lnTo>
                    <a:pt x="830765" y="0"/>
                  </a:lnTo>
                  <a:lnTo>
                    <a:pt x="830765" y="812800"/>
                  </a:lnTo>
                  <a:lnTo>
                    <a:pt x="0" y="812800"/>
                  </a:lnTo>
                  <a:close/>
                </a:path>
              </a:pathLst>
            </a:custGeom>
            <a:solidFill>
              <a:srgbClr val="2B4865"/>
            </a:solidFill>
          </p:spPr>
        </p:sp>
        <p:sp>
          <p:nvSpPr>
            <p:cNvPr id="35" name="TextBox 35"/>
            <p:cNvSpPr txBox="1"/>
            <p:nvPr/>
          </p:nvSpPr>
          <p:spPr>
            <a:xfrm>
              <a:off x="0" y="-38100"/>
              <a:ext cx="830765" cy="850900"/>
            </a:xfrm>
            <a:prstGeom prst="rect">
              <a:avLst/>
            </a:prstGeom>
          </p:spPr>
          <p:txBody>
            <a:bodyPr lIns="50800" tIns="50800" rIns="50800" bIns="50800" rtlCol="0" anchor="ctr"/>
            <a:lstStyle/>
            <a:p>
              <a:pPr algn="ctr">
                <a:lnSpc>
                  <a:spcPts val="2659"/>
                </a:lnSpc>
              </a:pPr>
              <a:endParaRPr dirty="0"/>
            </a:p>
          </p:txBody>
        </p:sp>
      </p:grpSp>
      <p:grpSp>
        <p:nvGrpSpPr>
          <p:cNvPr id="36" name="Group 36"/>
          <p:cNvGrpSpPr/>
          <p:nvPr/>
        </p:nvGrpSpPr>
        <p:grpSpPr>
          <a:xfrm rot="3614395">
            <a:off x="14267354" y="1480218"/>
            <a:ext cx="7586069" cy="439924"/>
            <a:chOff x="0" y="0"/>
            <a:chExt cx="3929188" cy="227858"/>
          </a:xfrm>
        </p:grpSpPr>
        <p:sp>
          <p:nvSpPr>
            <p:cNvPr id="37" name="Freeform 37"/>
            <p:cNvSpPr/>
            <p:nvPr/>
          </p:nvSpPr>
          <p:spPr>
            <a:xfrm>
              <a:off x="0" y="0"/>
              <a:ext cx="3929188" cy="227858"/>
            </a:xfrm>
            <a:custGeom>
              <a:avLst/>
              <a:gdLst/>
              <a:ahLst/>
              <a:cxnLst/>
              <a:rect l="l" t="t" r="r" b="b"/>
              <a:pathLst>
                <a:path w="3929188" h="227858">
                  <a:moveTo>
                    <a:pt x="3725988" y="0"/>
                  </a:moveTo>
                  <a:lnTo>
                    <a:pt x="0" y="0"/>
                  </a:lnTo>
                  <a:lnTo>
                    <a:pt x="203200" y="227858"/>
                  </a:lnTo>
                  <a:lnTo>
                    <a:pt x="3929188" y="227858"/>
                  </a:lnTo>
                  <a:lnTo>
                    <a:pt x="3725988" y="0"/>
                  </a:lnTo>
                  <a:close/>
                </a:path>
              </a:pathLst>
            </a:custGeom>
            <a:solidFill>
              <a:srgbClr val="0088B6"/>
            </a:solidFill>
          </p:spPr>
        </p:sp>
        <p:sp>
          <p:nvSpPr>
            <p:cNvPr id="38" name="TextBox 38"/>
            <p:cNvSpPr txBox="1"/>
            <p:nvPr/>
          </p:nvSpPr>
          <p:spPr>
            <a:xfrm>
              <a:off x="101600" y="-38100"/>
              <a:ext cx="3725988" cy="265958"/>
            </a:xfrm>
            <a:prstGeom prst="rect">
              <a:avLst/>
            </a:prstGeom>
          </p:spPr>
          <p:txBody>
            <a:bodyPr lIns="50800" tIns="50800" rIns="50800" bIns="50800" rtlCol="0" anchor="ctr"/>
            <a:lstStyle/>
            <a:p>
              <a:pPr algn="ctr">
                <a:lnSpc>
                  <a:spcPts val="2659"/>
                </a:lnSpc>
                <a:spcBef>
                  <a:spcPct val="0"/>
                </a:spcBef>
              </a:pPr>
              <a:endParaRPr dirty="0"/>
            </a:p>
          </p:txBody>
        </p:sp>
      </p:grpSp>
      <p:grpSp>
        <p:nvGrpSpPr>
          <p:cNvPr id="39" name="Group 39"/>
          <p:cNvGrpSpPr/>
          <p:nvPr/>
        </p:nvGrpSpPr>
        <p:grpSpPr>
          <a:xfrm rot="-3617512">
            <a:off x="-2839354" y="-2212490"/>
            <a:ext cx="3826016" cy="3743280"/>
            <a:chOff x="0" y="0"/>
            <a:chExt cx="830765" cy="812800"/>
          </a:xfrm>
        </p:grpSpPr>
        <p:sp>
          <p:nvSpPr>
            <p:cNvPr id="40" name="Freeform 40"/>
            <p:cNvSpPr/>
            <p:nvPr/>
          </p:nvSpPr>
          <p:spPr>
            <a:xfrm>
              <a:off x="0" y="0"/>
              <a:ext cx="830765" cy="812800"/>
            </a:xfrm>
            <a:custGeom>
              <a:avLst/>
              <a:gdLst/>
              <a:ahLst/>
              <a:cxnLst/>
              <a:rect l="l" t="t" r="r" b="b"/>
              <a:pathLst>
                <a:path w="830765" h="812800">
                  <a:moveTo>
                    <a:pt x="0" y="0"/>
                  </a:moveTo>
                  <a:lnTo>
                    <a:pt x="830765" y="0"/>
                  </a:lnTo>
                  <a:lnTo>
                    <a:pt x="830765" y="812800"/>
                  </a:lnTo>
                  <a:lnTo>
                    <a:pt x="0" y="812800"/>
                  </a:lnTo>
                  <a:close/>
                </a:path>
              </a:pathLst>
            </a:custGeom>
            <a:solidFill>
              <a:srgbClr val="2B4865"/>
            </a:solidFill>
          </p:spPr>
        </p:sp>
        <p:sp>
          <p:nvSpPr>
            <p:cNvPr id="41" name="TextBox 41"/>
            <p:cNvSpPr txBox="1"/>
            <p:nvPr/>
          </p:nvSpPr>
          <p:spPr>
            <a:xfrm>
              <a:off x="0" y="-38100"/>
              <a:ext cx="830765" cy="850900"/>
            </a:xfrm>
            <a:prstGeom prst="rect">
              <a:avLst/>
            </a:prstGeom>
          </p:spPr>
          <p:txBody>
            <a:bodyPr lIns="50800" tIns="50800" rIns="50800" bIns="50800" rtlCol="0" anchor="ctr"/>
            <a:lstStyle/>
            <a:p>
              <a:pPr algn="ctr">
                <a:lnSpc>
                  <a:spcPts val="2659"/>
                </a:lnSpc>
              </a:pPr>
              <a:endParaRPr dirty="0"/>
            </a:p>
          </p:txBody>
        </p:sp>
      </p:grpSp>
      <p:grpSp>
        <p:nvGrpSpPr>
          <p:cNvPr id="42" name="Group 42"/>
          <p:cNvGrpSpPr/>
          <p:nvPr/>
        </p:nvGrpSpPr>
        <p:grpSpPr>
          <a:xfrm rot="7182689">
            <a:off x="-2459765" y="2776133"/>
            <a:ext cx="4800043" cy="449861"/>
            <a:chOff x="0" y="0"/>
            <a:chExt cx="2357911" cy="220984"/>
          </a:xfrm>
        </p:grpSpPr>
        <p:sp>
          <p:nvSpPr>
            <p:cNvPr id="43" name="Freeform 43"/>
            <p:cNvSpPr/>
            <p:nvPr/>
          </p:nvSpPr>
          <p:spPr>
            <a:xfrm>
              <a:off x="0" y="0"/>
              <a:ext cx="2357911" cy="220984"/>
            </a:xfrm>
            <a:custGeom>
              <a:avLst/>
              <a:gdLst/>
              <a:ahLst/>
              <a:cxnLst/>
              <a:rect l="l" t="t" r="r" b="b"/>
              <a:pathLst>
                <a:path w="2357911" h="220984">
                  <a:moveTo>
                    <a:pt x="203200" y="0"/>
                  </a:moveTo>
                  <a:lnTo>
                    <a:pt x="2357911" y="0"/>
                  </a:lnTo>
                  <a:lnTo>
                    <a:pt x="2154711" y="220984"/>
                  </a:lnTo>
                  <a:lnTo>
                    <a:pt x="0" y="220984"/>
                  </a:lnTo>
                  <a:lnTo>
                    <a:pt x="203200" y="0"/>
                  </a:lnTo>
                  <a:close/>
                </a:path>
              </a:pathLst>
            </a:custGeom>
            <a:solidFill>
              <a:srgbClr val="2B4865"/>
            </a:solidFill>
          </p:spPr>
        </p:sp>
        <p:sp>
          <p:nvSpPr>
            <p:cNvPr id="44" name="TextBox 44"/>
            <p:cNvSpPr txBox="1"/>
            <p:nvPr/>
          </p:nvSpPr>
          <p:spPr>
            <a:xfrm>
              <a:off x="101600" y="-38100"/>
              <a:ext cx="2154711" cy="259084"/>
            </a:xfrm>
            <a:prstGeom prst="rect">
              <a:avLst/>
            </a:prstGeom>
          </p:spPr>
          <p:txBody>
            <a:bodyPr lIns="50800" tIns="50800" rIns="50800" bIns="50800" rtlCol="0" anchor="ctr"/>
            <a:lstStyle/>
            <a:p>
              <a:pPr algn="ctr">
                <a:lnSpc>
                  <a:spcPts val="2659"/>
                </a:lnSpc>
                <a:spcBef>
                  <a:spcPct val="0"/>
                </a:spcBef>
              </a:pPr>
              <a:endParaRPr dirty="0"/>
            </a:p>
          </p:txBody>
        </p:sp>
      </p:grpSp>
      <p:grpSp>
        <p:nvGrpSpPr>
          <p:cNvPr id="45" name="Group 45"/>
          <p:cNvGrpSpPr/>
          <p:nvPr/>
        </p:nvGrpSpPr>
        <p:grpSpPr>
          <a:xfrm rot="7182689">
            <a:off x="-3490340" y="1416877"/>
            <a:ext cx="7451059" cy="429861"/>
            <a:chOff x="0" y="0"/>
            <a:chExt cx="3830456" cy="220984"/>
          </a:xfrm>
        </p:grpSpPr>
        <p:sp>
          <p:nvSpPr>
            <p:cNvPr id="46" name="Freeform 46"/>
            <p:cNvSpPr/>
            <p:nvPr/>
          </p:nvSpPr>
          <p:spPr>
            <a:xfrm>
              <a:off x="0" y="0"/>
              <a:ext cx="3830457" cy="220984"/>
            </a:xfrm>
            <a:custGeom>
              <a:avLst/>
              <a:gdLst/>
              <a:ahLst/>
              <a:cxnLst/>
              <a:rect l="l" t="t" r="r" b="b"/>
              <a:pathLst>
                <a:path w="3830457" h="220984">
                  <a:moveTo>
                    <a:pt x="203200" y="0"/>
                  </a:moveTo>
                  <a:lnTo>
                    <a:pt x="3830457" y="0"/>
                  </a:lnTo>
                  <a:lnTo>
                    <a:pt x="3627257" y="220984"/>
                  </a:lnTo>
                  <a:lnTo>
                    <a:pt x="0" y="220984"/>
                  </a:lnTo>
                  <a:lnTo>
                    <a:pt x="203200" y="0"/>
                  </a:lnTo>
                  <a:close/>
                </a:path>
              </a:pathLst>
            </a:custGeom>
            <a:solidFill>
              <a:srgbClr val="0088B6"/>
            </a:solidFill>
          </p:spPr>
        </p:sp>
        <p:sp>
          <p:nvSpPr>
            <p:cNvPr id="47" name="TextBox 47"/>
            <p:cNvSpPr txBox="1"/>
            <p:nvPr/>
          </p:nvSpPr>
          <p:spPr>
            <a:xfrm>
              <a:off x="101600" y="-38100"/>
              <a:ext cx="3627256" cy="259084"/>
            </a:xfrm>
            <a:prstGeom prst="rect">
              <a:avLst/>
            </a:prstGeom>
          </p:spPr>
          <p:txBody>
            <a:bodyPr lIns="50800" tIns="50800" rIns="50800" bIns="50800" rtlCol="0" anchor="ctr"/>
            <a:lstStyle/>
            <a:p>
              <a:pPr algn="ctr">
                <a:lnSpc>
                  <a:spcPts val="2659"/>
                </a:lnSpc>
                <a:spcBef>
                  <a:spcPct val="0"/>
                </a:spcBef>
              </a:pPr>
              <a:endParaRPr dirty="0"/>
            </a:p>
          </p:txBody>
        </p:sp>
      </p:grpSp>
      <p:sp>
        <p:nvSpPr>
          <p:cNvPr id="48" name="ZoneTexte 47">
            <a:extLst>
              <a:ext uri="{FF2B5EF4-FFF2-40B4-BE49-F238E27FC236}">
                <a16:creationId xmlns:a16="http://schemas.microsoft.com/office/drawing/2014/main" id="{185FBBD8-2023-417E-B4B8-67AFE5D7F7CA}"/>
              </a:ext>
            </a:extLst>
          </p:cNvPr>
          <p:cNvSpPr txBox="1"/>
          <p:nvPr/>
        </p:nvSpPr>
        <p:spPr>
          <a:xfrm>
            <a:off x="1088889" y="1813534"/>
            <a:ext cx="7674112" cy="584775"/>
          </a:xfrm>
          <a:prstGeom prst="rect">
            <a:avLst/>
          </a:prstGeom>
          <a:noFill/>
        </p:spPr>
        <p:txBody>
          <a:bodyPr wrap="square">
            <a:spAutoFit/>
          </a:bodyPr>
          <a:lstStyle/>
          <a:p>
            <a:r>
              <a:rPr lang="fr-FR" sz="3200" b="1" dirty="0">
                <a:solidFill>
                  <a:srgbClr val="0070C0"/>
                </a:solidFill>
                <a:latin typeface="Times New Roman" panose="02020603050405020304" pitchFamily="18" charset="0"/>
                <a:cs typeface="Times New Roman" panose="02020603050405020304" pitchFamily="18" charset="0"/>
              </a:rPr>
              <a:t>Variables retenues </a:t>
            </a:r>
          </a:p>
        </p:txBody>
      </p:sp>
      <p:graphicFrame>
        <p:nvGraphicFramePr>
          <p:cNvPr id="6" name="Tableau 5">
            <a:extLst>
              <a:ext uri="{FF2B5EF4-FFF2-40B4-BE49-F238E27FC236}">
                <a16:creationId xmlns:a16="http://schemas.microsoft.com/office/drawing/2014/main" id="{608C755F-E0A0-4228-A852-F5CAC8A76337}"/>
              </a:ext>
            </a:extLst>
          </p:cNvPr>
          <p:cNvGraphicFramePr>
            <a:graphicFrameLocks noGrp="1"/>
          </p:cNvGraphicFramePr>
          <p:nvPr>
            <p:extLst>
              <p:ext uri="{D42A27DB-BD31-4B8C-83A1-F6EECF244321}">
                <p14:modId xmlns:p14="http://schemas.microsoft.com/office/powerpoint/2010/main" val="2688533106"/>
              </p:ext>
            </p:extLst>
          </p:nvPr>
        </p:nvGraphicFramePr>
        <p:xfrm>
          <a:off x="1088889" y="2947823"/>
          <a:ext cx="14445808" cy="3917592"/>
        </p:xfrm>
        <a:graphic>
          <a:graphicData uri="http://schemas.openxmlformats.org/drawingml/2006/table">
            <a:tbl>
              <a:tblPr/>
              <a:tblGrid>
                <a:gridCol w="5753693">
                  <a:extLst>
                    <a:ext uri="{9D8B030D-6E8A-4147-A177-3AD203B41FA5}">
                      <a16:colId xmlns:a16="http://schemas.microsoft.com/office/drawing/2014/main" val="1437321670"/>
                    </a:ext>
                  </a:extLst>
                </a:gridCol>
                <a:gridCol w="3824531">
                  <a:extLst>
                    <a:ext uri="{9D8B030D-6E8A-4147-A177-3AD203B41FA5}">
                      <a16:colId xmlns:a16="http://schemas.microsoft.com/office/drawing/2014/main" val="580117308"/>
                    </a:ext>
                  </a:extLst>
                </a:gridCol>
                <a:gridCol w="4867584">
                  <a:extLst>
                    <a:ext uri="{9D8B030D-6E8A-4147-A177-3AD203B41FA5}">
                      <a16:colId xmlns:a16="http://schemas.microsoft.com/office/drawing/2014/main" val="3082382881"/>
                    </a:ext>
                  </a:extLst>
                </a:gridCol>
              </a:tblGrid>
              <a:tr h="652932">
                <a:tc>
                  <a:txBody>
                    <a:bodyPr/>
                    <a:lstStyle/>
                    <a:p>
                      <a:pPr algn="l" fontAlgn="b"/>
                      <a:r>
                        <a:rPr lang="fr-FR" sz="2800" b="1" i="0" u="none" strike="noStrike">
                          <a:solidFill>
                            <a:srgbClr val="000000"/>
                          </a:solidFill>
                          <a:effectLst/>
                          <a:latin typeface="Roboto Condensed" panose="02000000000000000000" pitchFamily="2" charset="0"/>
                          <a:ea typeface="Roboto Condensed" panose="02000000000000000000" pitchFamily="2" charset="0"/>
                          <a:cs typeface="Roboto Condensed" panose="02000000000000000000" pitchFamily="2" charset="0"/>
                        </a:rPr>
                        <a:t>mean_payment_sequential</a:t>
                      </a:r>
                    </a:p>
                  </a:txBody>
                  <a:tcPr marL="6350" marR="6350" marT="6350" marB="0" anchor="b">
                    <a:lnL w="6350" cap="flat" cmpd="sng" algn="ctr">
                      <a:solidFill>
                        <a:srgbClr val="4472C4"/>
                      </a:solidFill>
                      <a:prstDash val="solid"/>
                      <a:round/>
                      <a:headEnd type="none" w="med" len="med"/>
                      <a:tailEnd type="none" w="med" len="med"/>
                    </a:lnL>
                    <a:lnR w="6350" cap="flat" cmpd="sng" algn="ctr">
                      <a:solidFill>
                        <a:srgbClr val="4472C4"/>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4472C4"/>
                      </a:solidFill>
                      <a:prstDash val="solid"/>
                      <a:round/>
                      <a:headEnd type="none" w="med" len="med"/>
                      <a:tailEnd type="none" w="med" len="med"/>
                    </a:lnB>
                    <a:solidFill>
                      <a:srgbClr val="D9E1F2"/>
                    </a:solidFill>
                  </a:tcPr>
                </a:tc>
                <a:tc>
                  <a:txBody>
                    <a:bodyPr/>
                    <a:lstStyle/>
                    <a:p>
                      <a:pPr algn="l" fontAlgn="b"/>
                      <a:r>
                        <a:rPr lang="fr-FR" sz="2800" b="1" i="0" u="none" strike="noStrike">
                          <a:solidFill>
                            <a:srgbClr val="000000"/>
                          </a:solidFill>
                          <a:effectLst/>
                          <a:latin typeface="Roboto Condensed" panose="02000000000000000000" pitchFamily="2" charset="0"/>
                          <a:ea typeface="Roboto Condensed" panose="02000000000000000000" pitchFamily="2" charset="0"/>
                          <a:cs typeface="Roboto Condensed" panose="02000000000000000000" pitchFamily="2" charset="0"/>
                        </a:rPr>
                        <a:t>home_furniture</a:t>
                      </a:r>
                    </a:p>
                  </a:txBody>
                  <a:tcPr marL="6350" marR="6350" marT="6350" marB="0" anchor="b">
                    <a:lnL w="6350" cap="flat" cmpd="sng" algn="ctr">
                      <a:solidFill>
                        <a:srgbClr val="4472C4"/>
                      </a:solidFill>
                      <a:prstDash val="solid"/>
                      <a:round/>
                      <a:headEnd type="none" w="med" len="med"/>
                      <a:tailEnd type="none" w="med" len="med"/>
                    </a:lnL>
                    <a:lnR w="6350" cap="flat" cmpd="sng" algn="ctr">
                      <a:solidFill>
                        <a:srgbClr val="4472C4"/>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4472C4"/>
                      </a:solidFill>
                      <a:prstDash val="solid"/>
                      <a:round/>
                      <a:headEnd type="none" w="med" len="med"/>
                      <a:tailEnd type="none" w="med" len="med"/>
                    </a:lnB>
                    <a:solidFill>
                      <a:srgbClr val="D9E1F2"/>
                    </a:solidFill>
                  </a:tcPr>
                </a:tc>
                <a:tc>
                  <a:txBody>
                    <a:bodyPr/>
                    <a:lstStyle/>
                    <a:p>
                      <a:pPr algn="l" fontAlgn="b"/>
                      <a:r>
                        <a:rPr lang="fr-FR" sz="2800" b="1" i="0" u="none" strike="noStrike">
                          <a:solidFill>
                            <a:srgbClr val="000000"/>
                          </a:solidFill>
                          <a:effectLst/>
                          <a:latin typeface="Roboto Condensed" panose="02000000000000000000" pitchFamily="2" charset="0"/>
                          <a:ea typeface="Roboto Condensed" panose="02000000000000000000" pitchFamily="2" charset="0"/>
                          <a:cs typeface="Roboto Condensed" panose="02000000000000000000" pitchFamily="2" charset="0"/>
                        </a:rPr>
                        <a:t>nb_article_par_commande</a:t>
                      </a:r>
                    </a:p>
                  </a:txBody>
                  <a:tcPr marL="6350" marR="6350" marT="6350" marB="0" anchor="b">
                    <a:lnL w="6350" cap="flat" cmpd="sng" algn="ctr">
                      <a:solidFill>
                        <a:srgbClr val="4472C4"/>
                      </a:solidFill>
                      <a:prstDash val="solid"/>
                      <a:round/>
                      <a:headEnd type="none" w="med" len="med"/>
                      <a:tailEnd type="none" w="med" len="med"/>
                    </a:lnL>
                    <a:lnR w="6350" cap="flat" cmpd="sng" algn="ctr">
                      <a:solidFill>
                        <a:srgbClr val="4472C4"/>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4472C4"/>
                      </a:solidFill>
                      <a:prstDash val="solid"/>
                      <a:round/>
                      <a:headEnd type="none" w="med" len="med"/>
                      <a:tailEnd type="none" w="med" len="med"/>
                    </a:lnB>
                    <a:solidFill>
                      <a:srgbClr val="D9E1F2"/>
                    </a:solidFill>
                  </a:tcPr>
                </a:tc>
                <a:extLst>
                  <a:ext uri="{0D108BD9-81ED-4DB2-BD59-A6C34878D82A}">
                    <a16:rowId xmlns:a16="http://schemas.microsoft.com/office/drawing/2014/main" val="1381316736"/>
                  </a:ext>
                </a:extLst>
              </a:tr>
              <a:tr h="652932">
                <a:tc>
                  <a:txBody>
                    <a:bodyPr/>
                    <a:lstStyle/>
                    <a:p>
                      <a:pPr algn="l" fontAlgn="b"/>
                      <a:r>
                        <a:rPr lang="fr-FR" sz="2800" b="1" i="0" u="none" strike="noStrike" dirty="0" err="1">
                          <a:solidFill>
                            <a:srgbClr val="000000"/>
                          </a:solidFill>
                          <a:effectLst/>
                          <a:latin typeface="Roboto Condensed" panose="02000000000000000000" pitchFamily="2" charset="0"/>
                          <a:ea typeface="Roboto Condensed" panose="02000000000000000000" pitchFamily="2" charset="0"/>
                          <a:cs typeface="Roboto Condensed" panose="02000000000000000000" pitchFamily="2" charset="0"/>
                        </a:rPr>
                        <a:t>mean_payment_installments</a:t>
                      </a:r>
                      <a:endParaRPr lang="fr-FR" sz="2800" b="1" i="0" u="none" strike="noStrike" dirty="0">
                        <a:solidFill>
                          <a:srgbClr val="000000"/>
                        </a:solidFill>
                        <a:effectLst/>
                        <a:latin typeface="Roboto Condensed" panose="02000000000000000000" pitchFamily="2" charset="0"/>
                        <a:ea typeface="Roboto Condensed" panose="02000000000000000000" pitchFamily="2" charset="0"/>
                        <a:cs typeface="Roboto Condensed" panose="02000000000000000000" pitchFamily="2" charset="0"/>
                      </a:endParaRPr>
                    </a:p>
                  </a:txBody>
                  <a:tcPr marL="6350" marR="6350" marT="6350" marB="0" anchor="b">
                    <a:lnL w="6350" cap="flat" cmpd="sng" algn="ctr">
                      <a:solidFill>
                        <a:srgbClr val="4472C4"/>
                      </a:solidFill>
                      <a:prstDash val="solid"/>
                      <a:round/>
                      <a:headEnd type="none" w="med" len="med"/>
                      <a:tailEnd type="none" w="med" len="med"/>
                    </a:lnL>
                    <a:lnR w="6350" cap="flat" cmpd="sng" algn="ctr">
                      <a:solidFill>
                        <a:srgbClr val="4472C4"/>
                      </a:solidFill>
                      <a:prstDash val="solid"/>
                      <a:round/>
                      <a:headEnd type="none" w="med" len="med"/>
                      <a:tailEnd type="none" w="med" len="med"/>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l" fontAlgn="b"/>
                      <a:r>
                        <a:rPr lang="fr-FR" sz="2800" b="1" i="0" u="none" strike="noStrike">
                          <a:solidFill>
                            <a:srgbClr val="000000"/>
                          </a:solidFill>
                          <a:effectLst/>
                          <a:latin typeface="Roboto Condensed" panose="02000000000000000000" pitchFamily="2" charset="0"/>
                          <a:ea typeface="Roboto Condensed" panose="02000000000000000000" pitchFamily="2" charset="0"/>
                          <a:cs typeface="Roboto Condensed" panose="02000000000000000000" pitchFamily="2" charset="0"/>
                        </a:rPr>
                        <a:t>other</a:t>
                      </a:r>
                    </a:p>
                  </a:txBody>
                  <a:tcPr marL="6350" marR="6350" marT="6350" marB="0" anchor="b">
                    <a:lnL w="6350" cap="flat" cmpd="sng" algn="ctr">
                      <a:solidFill>
                        <a:srgbClr val="4472C4"/>
                      </a:solidFill>
                      <a:prstDash val="solid"/>
                      <a:round/>
                      <a:headEnd type="none" w="med" len="med"/>
                      <a:tailEnd type="none" w="med" len="med"/>
                    </a:lnL>
                    <a:lnR w="6350" cap="flat" cmpd="sng" algn="ctr">
                      <a:solidFill>
                        <a:srgbClr val="4472C4"/>
                      </a:solidFill>
                      <a:prstDash val="solid"/>
                      <a:round/>
                      <a:headEnd type="none" w="med" len="med"/>
                      <a:tailEnd type="none" w="med" len="med"/>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l" fontAlgn="b"/>
                      <a:r>
                        <a:rPr lang="fr-FR" sz="2800" b="1" i="0" u="none" strike="noStrike">
                          <a:solidFill>
                            <a:srgbClr val="000000"/>
                          </a:solidFill>
                          <a:effectLst/>
                          <a:latin typeface="Roboto Condensed" panose="02000000000000000000" pitchFamily="2" charset="0"/>
                          <a:ea typeface="Roboto Condensed" panose="02000000000000000000" pitchFamily="2" charset="0"/>
                          <a:cs typeface="Roboto Condensed" panose="02000000000000000000" pitchFamily="2" charset="0"/>
                        </a:rPr>
                        <a:t>ecart_delivery_delay</a:t>
                      </a:r>
                    </a:p>
                  </a:txBody>
                  <a:tcPr marL="6350" marR="6350" marT="6350" marB="0" anchor="b">
                    <a:lnL w="6350" cap="flat" cmpd="sng" algn="ctr">
                      <a:solidFill>
                        <a:srgbClr val="4472C4"/>
                      </a:solidFill>
                      <a:prstDash val="solid"/>
                      <a:round/>
                      <a:headEnd type="none" w="med" len="med"/>
                      <a:tailEnd type="none" w="med" len="med"/>
                    </a:lnL>
                    <a:lnR w="6350" cap="flat" cmpd="sng" algn="ctr">
                      <a:solidFill>
                        <a:srgbClr val="4472C4"/>
                      </a:solidFill>
                      <a:prstDash val="solid"/>
                      <a:round/>
                      <a:headEnd type="none" w="med" len="med"/>
                      <a:tailEnd type="none" w="med" len="med"/>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extLst>
                  <a:ext uri="{0D108BD9-81ED-4DB2-BD59-A6C34878D82A}">
                    <a16:rowId xmlns:a16="http://schemas.microsoft.com/office/drawing/2014/main" val="2031812855"/>
                  </a:ext>
                </a:extLst>
              </a:tr>
              <a:tr h="652932">
                <a:tc>
                  <a:txBody>
                    <a:bodyPr/>
                    <a:lstStyle/>
                    <a:p>
                      <a:pPr algn="l" fontAlgn="b"/>
                      <a:r>
                        <a:rPr lang="fr-FR" sz="2800" b="1" i="0" u="none" strike="noStrike">
                          <a:solidFill>
                            <a:srgbClr val="000000"/>
                          </a:solidFill>
                          <a:effectLst/>
                          <a:latin typeface="Roboto Condensed" panose="02000000000000000000" pitchFamily="2" charset="0"/>
                          <a:ea typeface="Roboto Condensed" panose="02000000000000000000" pitchFamily="2" charset="0"/>
                          <a:cs typeface="Roboto Condensed" panose="02000000000000000000" pitchFamily="2" charset="0"/>
                        </a:rPr>
                        <a:t>books_cds_media</a:t>
                      </a:r>
                    </a:p>
                  </a:txBody>
                  <a:tcPr marL="6350" marR="6350" marT="6350" marB="0" anchor="b">
                    <a:lnL w="6350" cap="flat" cmpd="sng" algn="ctr">
                      <a:solidFill>
                        <a:srgbClr val="4472C4"/>
                      </a:solidFill>
                      <a:prstDash val="solid"/>
                      <a:round/>
                      <a:headEnd type="none" w="med" len="med"/>
                      <a:tailEnd type="none" w="med" len="med"/>
                    </a:lnL>
                    <a:lnR w="6350" cap="flat" cmpd="sng" algn="ctr">
                      <a:solidFill>
                        <a:srgbClr val="4472C4"/>
                      </a:solidFill>
                      <a:prstDash val="solid"/>
                      <a:round/>
                      <a:headEnd type="none" w="med" len="med"/>
                      <a:tailEnd type="none" w="med" len="med"/>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solidFill>
                      <a:srgbClr val="D9E1F2"/>
                    </a:solidFill>
                  </a:tcPr>
                </a:tc>
                <a:tc>
                  <a:txBody>
                    <a:bodyPr/>
                    <a:lstStyle/>
                    <a:p>
                      <a:pPr algn="l" fontAlgn="b"/>
                      <a:r>
                        <a:rPr lang="fr-FR" sz="2800" b="1" i="0" u="none" strike="noStrike">
                          <a:solidFill>
                            <a:srgbClr val="000000"/>
                          </a:solidFill>
                          <a:effectLst/>
                          <a:latin typeface="Roboto Condensed" panose="02000000000000000000" pitchFamily="2" charset="0"/>
                          <a:ea typeface="Roboto Condensed" panose="02000000000000000000" pitchFamily="2" charset="0"/>
                          <a:cs typeface="Roboto Condensed" panose="02000000000000000000" pitchFamily="2" charset="0"/>
                        </a:rPr>
                        <a:t>sport</a:t>
                      </a:r>
                    </a:p>
                  </a:txBody>
                  <a:tcPr marL="6350" marR="6350" marT="6350" marB="0" anchor="b">
                    <a:lnL w="6350" cap="flat" cmpd="sng" algn="ctr">
                      <a:solidFill>
                        <a:srgbClr val="4472C4"/>
                      </a:solidFill>
                      <a:prstDash val="solid"/>
                      <a:round/>
                      <a:headEnd type="none" w="med" len="med"/>
                      <a:tailEnd type="none" w="med" len="med"/>
                    </a:lnL>
                    <a:lnR w="6350" cap="flat" cmpd="sng" algn="ctr">
                      <a:solidFill>
                        <a:srgbClr val="4472C4"/>
                      </a:solidFill>
                      <a:prstDash val="solid"/>
                      <a:round/>
                      <a:headEnd type="none" w="med" len="med"/>
                      <a:tailEnd type="none" w="med" len="med"/>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solidFill>
                      <a:srgbClr val="D9E1F2"/>
                    </a:solidFill>
                  </a:tcPr>
                </a:tc>
                <a:tc>
                  <a:txBody>
                    <a:bodyPr/>
                    <a:lstStyle/>
                    <a:p>
                      <a:pPr algn="l" fontAlgn="b"/>
                      <a:r>
                        <a:rPr lang="fr-FR" sz="2800" b="1" i="0" u="none" strike="noStrike">
                          <a:solidFill>
                            <a:srgbClr val="000000"/>
                          </a:solidFill>
                          <a:effectLst/>
                          <a:latin typeface="Roboto Condensed" panose="02000000000000000000" pitchFamily="2" charset="0"/>
                          <a:ea typeface="Roboto Condensed" panose="02000000000000000000" pitchFamily="2" charset="0"/>
                          <a:cs typeface="Roboto Condensed" panose="02000000000000000000" pitchFamily="2" charset="0"/>
                        </a:rPr>
                        <a:t>review_score</a:t>
                      </a:r>
                    </a:p>
                  </a:txBody>
                  <a:tcPr marL="6350" marR="6350" marT="6350" marB="0" anchor="b">
                    <a:lnL w="6350" cap="flat" cmpd="sng" algn="ctr">
                      <a:solidFill>
                        <a:srgbClr val="4472C4"/>
                      </a:solidFill>
                      <a:prstDash val="solid"/>
                      <a:round/>
                      <a:headEnd type="none" w="med" len="med"/>
                      <a:tailEnd type="none" w="med" len="med"/>
                    </a:lnL>
                    <a:lnR w="6350" cap="flat" cmpd="sng" algn="ctr">
                      <a:solidFill>
                        <a:srgbClr val="4472C4"/>
                      </a:solidFill>
                      <a:prstDash val="solid"/>
                      <a:round/>
                      <a:headEnd type="none" w="med" len="med"/>
                      <a:tailEnd type="none" w="med" len="med"/>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solidFill>
                      <a:srgbClr val="D9E1F2"/>
                    </a:solidFill>
                  </a:tcPr>
                </a:tc>
                <a:extLst>
                  <a:ext uri="{0D108BD9-81ED-4DB2-BD59-A6C34878D82A}">
                    <a16:rowId xmlns:a16="http://schemas.microsoft.com/office/drawing/2014/main" val="2420758153"/>
                  </a:ext>
                </a:extLst>
              </a:tr>
              <a:tr h="652932">
                <a:tc>
                  <a:txBody>
                    <a:bodyPr/>
                    <a:lstStyle/>
                    <a:p>
                      <a:pPr algn="l" fontAlgn="b"/>
                      <a:r>
                        <a:rPr lang="fr-FR" sz="2800" b="1" i="0" u="none" strike="noStrike">
                          <a:solidFill>
                            <a:srgbClr val="000000"/>
                          </a:solidFill>
                          <a:effectLst/>
                          <a:latin typeface="Roboto Condensed" panose="02000000000000000000" pitchFamily="2" charset="0"/>
                          <a:ea typeface="Roboto Condensed" panose="02000000000000000000" pitchFamily="2" charset="0"/>
                          <a:cs typeface="Roboto Condensed" panose="02000000000000000000" pitchFamily="2" charset="0"/>
                        </a:rPr>
                        <a:t>fashion_clothing_accessories</a:t>
                      </a:r>
                    </a:p>
                  </a:txBody>
                  <a:tcPr marL="6350" marR="6350" marT="6350" marB="0" anchor="b">
                    <a:lnL w="6350" cap="flat" cmpd="sng" algn="ctr">
                      <a:solidFill>
                        <a:srgbClr val="4472C4"/>
                      </a:solidFill>
                      <a:prstDash val="solid"/>
                      <a:round/>
                      <a:headEnd type="none" w="med" len="med"/>
                      <a:tailEnd type="none" w="med" len="med"/>
                    </a:lnL>
                    <a:lnR w="6350" cap="flat" cmpd="sng" algn="ctr">
                      <a:solidFill>
                        <a:srgbClr val="4472C4"/>
                      </a:solidFill>
                      <a:prstDash val="solid"/>
                      <a:round/>
                      <a:headEnd type="none" w="med" len="med"/>
                      <a:tailEnd type="none" w="med" len="med"/>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l" fontAlgn="b"/>
                      <a:r>
                        <a:rPr lang="fr-FR" sz="2800" b="1" i="0" u="none" strike="noStrike">
                          <a:solidFill>
                            <a:srgbClr val="000000"/>
                          </a:solidFill>
                          <a:effectLst/>
                          <a:latin typeface="Roboto Condensed" panose="02000000000000000000" pitchFamily="2" charset="0"/>
                          <a:ea typeface="Roboto Condensed" panose="02000000000000000000" pitchFamily="2" charset="0"/>
                          <a:cs typeface="Roboto Condensed" panose="02000000000000000000" pitchFamily="2" charset="0"/>
                        </a:rPr>
                        <a:t>technology</a:t>
                      </a:r>
                    </a:p>
                  </a:txBody>
                  <a:tcPr marL="6350" marR="6350" marT="6350" marB="0" anchor="b">
                    <a:lnL w="6350" cap="flat" cmpd="sng" algn="ctr">
                      <a:solidFill>
                        <a:srgbClr val="4472C4"/>
                      </a:solidFill>
                      <a:prstDash val="solid"/>
                      <a:round/>
                      <a:headEnd type="none" w="med" len="med"/>
                      <a:tailEnd type="none" w="med" len="med"/>
                    </a:lnL>
                    <a:lnR w="6350" cap="flat" cmpd="sng" algn="ctr">
                      <a:solidFill>
                        <a:srgbClr val="4472C4"/>
                      </a:solidFill>
                      <a:prstDash val="solid"/>
                      <a:round/>
                      <a:headEnd type="none" w="med" len="med"/>
                      <a:tailEnd type="none" w="med" len="med"/>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l" fontAlgn="b"/>
                      <a:r>
                        <a:rPr lang="fr-FR" sz="2800" b="1" i="0" u="none" strike="noStrike">
                          <a:solidFill>
                            <a:srgbClr val="000000"/>
                          </a:solidFill>
                          <a:effectLst/>
                          <a:latin typeface="Roboto Condensed" panose="02000000000000000000" pitchFamily="2" charset="0"/>
                          <a:ea typeface="Roboto Condensed" panose="02000000000000000000" pitchFamily="2" charset="0"/>
                          <a:cs typeface="Roboto Condensed" panose="02000000000000000000" pitchFamily="2" charset="0"/>
                        </a:rPr>
                        <a:t>customer_appreciation</a:t>
                      </a:r>
                    </a:p>
                  </a:txBody>
                  <a:tcPr marL="6350" marR="6350" marT="6350" marB="0" anchor="b">
                    <a:lnL w="6350" cap="flat" cmpd="sng" algn="ctr">
                      <a:solidFill>
                        <a:srgbClr val="4472C4"/>
                      </a:solidFill>
                      <a:prstDash val="solid"/>
                      <a:round/>
                      <a:headEnd type="none" w="med" len="med"/>
                      <a:tailEnd type="none" w="med" len="med"/>
                    </a:lnL>
                    <a:lnR w="6350" cap="flat" cmpd="sng" algn="ctr">
                      <a:solidFill>
                        <a:srgbClr val="4472C4"/>
                      </a:solidFill>
                      <a:prstDash val="solid"/>
                      <a:round/>
                      <a:headEnd type="none" w="med" len="med"/>
                      <a:tailEnd type="none" w="med" len="med"/>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extLst>
                  <a:ext uri="{0D108BD9-81ED-4DB2-BD59-A6C34878D82A}">
                    <a16:rowId xmlns:a16="http://schemas.microsoft.com/office/drawing/2014/main" val="4225795434"/>
                  </a:ext>
                </a:extLst>
              </a:tr>
              <a:tr h="652932">
                <a:tc>
                  <a:txBody>
                    <a:bodyPr/>
                    <a:lstStyle/>
                    <a:p>
                      <a:pPr algn="l" fontAlgn="b"/>
                      <a:r>
                        <a:rPr lang="fr-FR" sz="2800" b="1" i="0" u="none" strike="noStrike">
                          <a:solidFill>
                            <a:srgbClr val="000000"/>
                          </a:solidFill>
                          <a:effectLst/>
                          <a:latin typeface="Roboto Condensed" panose="02000000000000000000" pitchFamily="2" charset="0"/>
                          <a:ea typeface="Roboto Condensed" panose="02000000000000000000" pitchFamily="2" charset="0"/>
                          <a:cs typeface="Roboto Condensed" panose="02000000000000000000" pitchFamily="2" charset="0"/>
                        </a:rPr>
                        <a:t>flowers_gifts</a:t>
                      </a:r>
                    </a:p>
                  </a:txBody>
                  <a:tcPr marL="6350" marR="6350" marT="6350" marB="0" anchor="b">
                    <a:lnL w="6350" cap="flat" cmpd="sng" algn="ctr">
                      <a:solidFill>
                        <a:srgbClr val="4472C4"/>
                      </a:solidFill>
                      <a:prstDash val="solid"/>
                      <a:round/>
                      <a:headEnd type="none" w="med" len="med"/>
                      <a:tailEnd type="none" w="med" len="med"/>
                    </a:lnL>
                    <a:lnR w="6350" cap="flat" cmpd="sng" algn="ctr">
                      <a:solidFill>
                        <a:srgbClr val="4472C4"/>
                      </a:solidFill>
                      <a:prstDash val="solid"/>
                      <a:round/>
                      <a:headEnd type="none" w="med" len="med"/>
                      <a:tailEnd type="none" w="med" len="med"/>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solidFill>
                      <a:srgbClr val="D9E1F2"/>
                    </a:solidFill>
                  </a:tcPr>
                </a:tc>
                <a:tc>
                  <a:txBody>
                    <a:bodyPr/>
                    <a:lstStyle/>
                    <a:p>
                      <a:pPr algn="l" fontAlgn="b"/>
                      <a:r>
                        <a:rPr lang="fr-FR" sz="2800" b="1" i="0" u="none" strike="noStrike">
                          <a:solidFill>
                            <a:srgbClr val="000000"/>
                          </a:solidFill>
                          <a:effectLst/>
                          <a:latin typeface="Roboto Condensed" panose="02000000000000000000" pitchFamily="2" charset="0"/>
                          <a:ea typeface="Roboto Condensed" panose="02000000000000000000" pitchFamily="2" charset="0"/>
                          <a:cs typeface="Roboto Condensed" panose="02000000000000000000" pitchFamily="2" charset="0"/>
                        </a:rPr>
                        <a:t>toys_baby</a:t>
                      </a:r>
                    </a:p>
                  </a:txBody>
                  <a:tcPr marL="6350" marR="6350" marT="6350" marB="0" anchor="b">
                    <a:lnL w="6350" cap="flat" cmpd="sng" algn="ctr">
                      <a:solidFill>
                        <a:srgbClr val="4472C4"/>
                      </a:solidFill>
                      <a:prstDash val="solid"/>
                      <a:round/>
                      <a:headEnd type="none" w="med" len="med"/>
                      <a:tailEnd type="none" w="med" len="med"/>
                    </a:lnL>
                    <a:lnR w="6350" cap="flat" cmpd="sng" algn="ctr">
                      <a:solidFill>
                        <a:srgbClr val="4472C4"/>
                      </a:solidFill>
                      <a:prstDash val="solid"/>
                      <a:round/>
                      <a:headEnd type="none" w="med" len="med"/>
                      <a:tailEnd type="none" w="med" len="med"/>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solidFill>
                      <a:srgbClr val="D9E1F2"/>
                    </a:solidFill>
                  </a:tcPr>
                </a:tc>
                <a:tc>
                  <a:txBody>
                    <a:bodyPr/>
                    <a:lstStyle/>
                    <a:p>
                      <a:pPr algn="l" fontAlgn="b"/>
                      <a:r>
                        <a:rPr lang="fr-FR" sz="2800" b="1" i="0" u="none" strike="noStrike">
                          <a:solidFill>
                            <a:srgbClr val="000000"/>
                          </a:solidFill>
                          <a:effectLst/>
                          <a:latin typeface="Roboto Condensed" panose="02000000000000000000" pitchFamily="2" charset="0"/>
                          <a:ea typeface="Roboto Condensed" panose="02000000000000000000" pitchFamily="2" charset="0"/>
                          <a:cs typeface="Roboto Condensed" panose="02000000000000000000" pitchFamily="2" charset="0"/>
                        </a:rPr>
                        <a:t>RFMScore</a:t>
                      </a:r>
                    </a:p>
                  </a:txBody>
                  <a:tcPr marL="6350" marR="6350" marT="6350" marB="0" anchor="b">
                    <a:lnL w="6350" cap="flat" cmpd="sng" algn="ctr">
                      <a:solidFill>
                        <a:srgbClr val="4472C4"/>
                      </a:solidFill>
                      <a:prstDash val="solid"/>
                      <a:round/>
                      <a:headEnd type="none" w="med" len="med"/>
                      <a:tailEnd type="none" w="med" len="med"/>
                    </a:lnL>
                    <a:lnR w="6350" cap="flat" cmpd="sng" algn="ctr">
                      <a:solidFill>
                        <a:srgbClr val="4472C4"/>
                      </a:solidFill>
                      <a:prstDash val="solid"/>
                      <a:round/>
                      <a:headEnd type="none" w="med" len="med"/>
                      <a:tailEnd type="none" w="med" len="med"/>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solidFill>
                      <a:srgbClr val="D9E1F2"/>
                    </a:solidFill>
                  </a:tcPr>
                </a:tc>
                <a:extLst>
                  <a:ext uri="{0D108BD9-81ED-4DB2-BD59-A6C34878D82A}">
                    <a16:rowId xmlns:a16="http://schemas.microsoft.com/office/drawing/2014/main" val="2490359400"/>
                  </a:ext>
                </a:extLst>
              </a:tr>
              <a:tr h="652932">
                <a:tc gridSpan="2">
                  <a:txBody>
                    <a:bodyPr/>
                    <a:lstStyle/>
                    <a:p>
                      <a:pPr algn="l" fontAlgn="b"/>
                      <a:r>
                        <a:rPr lang="fr-FR" sz="2800" b="1" i="0" u="none" strike="noStrike">
                          <a:solidFill>
                            <a:srgbClr val="000000"/>
                          </a:solidFill>
                          <a:effectLst/>
                          <a:latin typeface="Roboto Condensed" panose="02000000000000000000" pitchFamily="2" charset="0"/>
                          <a:ea typeface="Roboto Condensed" panose="02000000000000000000" pitchFamily="2" charset="0"/>
                          <a:cs typeface="Roboto Condensed" panose="02000000000000000000" pitchFamily="2" charset="0"/>
                        </a:rPr>
                        <a:t>groceries_food_drink</a:t>
                      </a:r>
                    </a:p>
                  </a:txBody>
                  <a:tcPr marL="6350" marR="6350" marT="6350" marB="0" anchor="b">
                    <a:lnL w="6350" cap="flat" cmpd="sng" algn="ctr">
                      <a:solidFill>
                        <a:srgbClr val="4472C4"/>
                      </a:solidFill>
                      <a:prstDash val="solid"/>
                      <a:round/>
                      <a:headEnd type="none" w="med" len="med"/>
                      <a:tailEnd type="none" w="med" len="med"/>
                    </a:lnL>
                    <a:lnR w="6350" cap="flat" cmpd="sng" algn="ctr">
                      <a:solidFill>
                        <a:srgbClr val="4472C4"/>
                      </a:solidFill>
                      <a:prstDash val="solid"/>
                      <a:round/>
                      <a:headEnd type="none" w="med" len="med"/>
                      <a:tailEnd type="none" w="med" len="med"/>
                    </a:lnR>
                    <a:lnT w="6350" cap="flat" cmpd="sng" algn="ctr">
                      <a:solidFill>
                        <a:srgbClr val="4472C4"/>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fr-FR"/>
                    </a:p>
                  </a:txBody>
                  <a:tcPr/>
                </a:tc>
                <a:tc>
                  <a:txBody>
                    <a:bodyPr/>
                    <a:lstStyle/>
                    <a:p>
                      <a:pPr algn="l" fontAlgn="b"/>
                      <a:r>
                        <a:rPr lang="fr-FR" sz="2800" b="1" i="0" u="none" strike="noStrike" dirty="0" err="1">
                          <a:solidFill>
                            <a:srgbClr val="000000"/>
                          </a:solidFill>
                          <a:effectLst/>
                          <a:latin typeface="Roboto Condensed" panose="02000000000000000000" pitchFamily="2" charset="0"/>
                          <a:ea typeface="Roboto Condensed" panose="02000000000000000000" pitchFamily="2" charset="0"/>
                          <a:cs typeface="Roboto Condensed" panose="02000000000000000000" pitchFamily="2" charset="0"/>
                        </a:rPr>
                        <a:t>freight_ratio</a:t>
                      </a:r>
                      <a:endParaRPr lang="fr-FR" sz="2800" b="1" i="0" u="none" strike="noStrike" dirty="0">
                        <a:solidFill>
                          <a:srgbClr val="000000"/>
                        </a:solidFill>
                        <a:effectLst/>
                        <a:latin typeface="Roboto Condensed" panose="02000000000000000000" pitchFamily="2" charset="0"/>
                        <a:ea typeface="Roboto Condensed" panose="02000000000000000000" pitchFamily="2" charset="0"/>
                        <a:cs typeface="Roboto Condensed" panose="02000000000000000000" pitchFamily="2" charset="0"/>
                      </a:endParaRPr>
                    </a:p>
                  </a:txBody>
                  <a:tcPr marL="6350" marR="6350" marT="6350" marB="0" anchor="b">
                    <a:lnL w="6350" cap="flat" cmpd="sng" algn="ctr">
                      <a:solidFill>
                        <a:srgbClr val="4472C4"/>
                      </a:solidFill>
                      <a:prstDash val="solid"/>
                      <a:round/>
                      <a:headEnd type="none" w="med" len="med"/>
                      <a:tailEnd type="none" w="med" len="med"/>
                    </a:lnL>
                    <a:lnR w="6350" cap="flat" cmpd="sng" algn="ctr">
                      <a:solidFill>
                        <a:srgbClr val="4472C4"/>
                      </a:solidFill>
                      <a:prstDash val="solid"/>
                      <a:round/>
                      <a:headEnd type="none" w="med" len="med"/>
                      <a:tailEnd type="none" w="med" len="med"/>
                    </a:lnR>
                    <a:lnT w="6350" cap="flat" cmpd="sng" algn="ctr">
                      <a:solidFill>
                        <a:srgbClr val="4472C4"/>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85109695"/>
                  </a:ext>
                </a:extLst>
              </a:tr>
            </a:tbl>
          </a:graphicData>
        </a:graphic>
      </p:graphicFrame>
    </p:spTree>
    <p:extLst>
      <p:ext uri="{BB962C8B-B14F-4D97-AF65-F5344CB8AC3E}">
        <p14:creationId xmlns:p14="http://schemas.microsoft.com/office/powerpoint/2010/main" val="4727204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3"/>
          <p:cNvSpPr txBox="1"/>
          <p:nvPr/>
        </p:nvSpPr>
        <p:spPr>
          <a:xfrm>
            <a:off x="3531035" y="987752"/>
            <a:ext cx="10485107" cy="666849"/>
          </a:xfrm>
          <a:prstGeom prst="rect">
            <a:avLst/>
          </a:prstGeom>
        </p:spPr>
        <p:txBody>
          <a:bodyPr wrap="square" lIns="0" tIns="0" rIns="0" bIns="0" rtlCol="0" anchor="t">
            <a:spAutoFit/>
          </a:bodyPr>
          <a:lstStyle/>
          <a:p>
            <a:pPr algn="ctr">
              <a:lnSpc>
                <a:spcPts val="5174"/>
              </a:lnSpc>
            </a:pPr>
            <a:r>
              <a:rPr lang="en-US" sz="4500" dirty="0" err="1">
                <a:solidFill>
                  <a:schemeClr val="accent1">
                    <a:lumMod val="75000"/>
                  </a:schemeClr>
                </a:solidFill>
                <a:latin typeface="Poppins Bold"/>
              </a:rPr>
              <a:t>Statistiques</a:t>
            </a:r>
            <a:r>
              <a:rPr lang="en-US" sz="4500" dirty="0">
                <a:solidFill>
                  <a:schemeClr val="accent1">
                    <a:lumMod val="75000"/>
                  </a:schemeClr>
                </a:solidFill>
                <a:latin typeface="Poppins Bold"/>
              </a:rPr>
              <a:t> </a:t>
            </a:r>
            <a:r>
              <a:rPr lang="en-US" sz="4500" dirty="0" err="1">
                <a:solidFill>
                  <a:schemeClr val="accent1">
                    <a:lumMod val="75000"/>
                  </a:schemeClr>
                </a:solidFill>
                <a:latin typeface="Poppins Bold"/>
              </a:rPr>
              <a:t>descriptives</a:t>
            </a:r>
            <a:endParaRPr lang="en-US" sz="4500" dirty="0">
              <a:solidFill>
                <a:schemeClr val="accent1">
                  <a:lumMod val="75000"/>
                </a:schemeClr>
              </a:solidFill>
              <a:latin typeface="Poppins Bold"/>
            </a:endParaRPr>
          </a:p>
        </p:txBody>
      </p:sp>
      <p:sp>
        <p:nvSpPr>
          <p:cNvPr id="24" name="TextBox 24"/>
          <p:cNvSpPr txBox="1"/>
          <p:nvPr/>
        </p:nvSpPr>
        <p:spPr>
          <a:xfrm>
            <a:off x="-157867" y="5737123"/>
            <a:ext cx="3731731" cy="436017"/>
          </a:xfrm>
          <a:prstGeom prst="rect">
            <a:avLst/>
          </a:prstGeom>
        </p:spPr>
        <p:txBody>
          <a:bodyPr wrap="square" lIns="0" tIns="0" rIns="0" bIns="0" rtlCol="0" anchor="t">
            <a:spAutoFit/>
          </a:bodyPr>
          <a:lstStyle/>
          <a:p>
            <a:pPr algn="ctr">
              <a:lnSpc>
                <a:spcPts val="3449"/>
              </a:lnSpc>
            </a:pPr>
            <a:r>
              <a:rPr lang="en-US" sz="2999" dirty="0">
                <a:solidFill>
                  <a:srgbClr val="FFFFFF"/>
                </a:solidFill>
                <a:latin typeface="Roboto Condensed" panose="02000000000000000000" pitchFamily="2" charset="0"/>
                <a:ea typeface="Roboto Condensed" panose="02000000000000000000" pitchFamily="2" charset="0"/>
                <a:cs typeface="Roboto Condensed" panose="02000000000000000000" pitchFamily="2" charset="0"/>
              </a:rPr>
              <a:t>Client</a:t>
            </a:r>
          </a:p>
        </p:txBody>
      </p:sp>
      <p:grpSp>
        <p:nvGrpSpPr>
          <p:cNvPr id="30" name="Group 30"/>
          <p:cNvGrpSpPr/>
          <p:nvPr/>
        </p:nvGrpSpPr>
        <p:grpSpPr>
          <a:xfrm rot="3614395">
            <a:off x="15610373" y="3360482"/>
            <a:ext cx="6061985" cy="439924"/>
            <a:chOff x="0" y="0"/>
            <a:chExt cx="3139792" cy="227858"/>
          </a:xfrm>
        </p:grpSpPr>
        <p:sp>
          <p:nvSpPr>
            <p:cNvPr id="31" name="Freeform 31"/>
            <p:cNvSpPr/>
            <p:nvPr/>
          </p:nvSpPr>
          <p:spPr>
            <a:xfrm>
              <a:off x="0" y="0"/>
              <a:ext cx="3139792" cy="227858"/>
            </a:xfrm>
            <a:custGeom>
              <a:avLst/>
              <a:gdLst/>
              <a:ahLst/>
              <a:cxnLst/>
              <a:rect l="l" t="t" r="r" b="b"/>
              <a:pathLst>
                <a:path w="3139792" h="227858">
                  <a:moveTo>
                    <a:pt x="2936592" y="0"/>
                  </a:moveTo>
                  <a:lnTo>
                    <a:pt x="0" y="0"/>
                  </a:lnTo>
                  <a:lnTo>
                    <a:pt x="203200" y="227858"/>
                  </a:lnTo>
                  <a:lnTo>
                    <a:pt x="3139792" y="227858"/>
                  </a:lnTo>
                  <a:lnTo>
                    <a:pt x="2936592" y="0"/>
                  </a:lnTo>
                  <a:close/>
                </a:path>
              </a:pathLst>
            </a:custGeom>
            <a:solidFill>
              <a:srgbClr val="2B4865"/>
            </a:solidFill>
          </p:spPr>
        </p:sp>
        <p:sp>
          <p:nvSpPr>
            <p:cNvPr id="32" name="TextBox 32"/>
            <p:cNvSpPr txBox="1"/>
            <p:nvPr/>
          </p:nvSpPr>
          <p:spPr>
            <a:xfrm>
              <a:off x="101600" y="-38100"/>
              <a:ext cx="2936592" cy="265958"/>
            </a:xfrm>
            <a:prstGeom prst="rect">
              <a:avLst/>
            </a:prstGeom>
          </p:spPr>
          <p:txBody>
            <a:bodyPr lIns="50800" tIns="50800" rIns="50800" bIns="50800" rtlCol="0" anchor="ctr"/>
            <a:lstStyle/>
            <a:p>
              <a:pPr algn="ctr">
                <a:lnSpc>
                  <a:spcPts val="2659"/>
                </a:lnSpc>
                <a:spcBef>
                  <a:spcPct val="0"/>
                </a:spcBef>
              </a:pPr>
              <a:endParaRPr dirty="0"/>
            </a:p>
          </p:txBody>
        </p:sp>
      </p:grpSp>
      <p:grpSp>
        <p:nvGrpSpPr>
          <p:cNvPr id="33" name="Group 33"/>
          <p:cNvGrpSpPr/>
          <p:nvPr/>
        </p:nvGrpSpPr>
        <p:grpSpPr>
          <a:xfrm rot="-1795536">
            <a:off x="17308561" y="-2132694"/>
            <a:ext cx="3826016" cy="3743280"/>
            <a:chOff x="0" y="0"/>
            <a:chExt cx="830765" cy="812800"/>
          </a:xfrm>
        </p:grpSpPr>
        <p:sp>
          <p:nvSpPr>
            <p:cNvPr id="34" name="Freeform 34"/>
            <p:cNvSpPr/>
            <p:nvPr/>
          </p:nvSpPr>
          <p:spPr>
            <a:xfrm>
              <a:off x="0" y="0"/>
              <a:ext cx="830765" cy="812800"/>
            </a:xfrm>
            <a:custGeom>
              <a:avLst/>
              <a:gdLst/>
              <a:ahLst/>
              <a:cxnLst/>
              <a:rect l="l" t="t" r="r" b="b"/>
              <a:pathLst>
                <a:path w="830765" h="812800">
                  <a:moveTo>
                    <a:pt x="0" y="0"/>
                  </a:moveTo>
                  <a:lnTo>
                    <a:pt x="830765" y="0"/>
                  </a:lnTo>
                  <a:lnTo>
                    <a:pt x="830765" y="812800"/>
                  </a:lnTo>
                  <a:lnTo>
                    <a:pt x="0" y="812800"/>
                  </a:lnTo>
                  <a:close/>
                </a:path>
              </a:pathLst>
            </a:custGeom>
            <a:solidFill>
              <a:srgbClr val="2B4865"/>
            </a:solidFill>
          </p:spPr>
        </p:sp>
        <p:sp>
          <p:nvSpPr>
            <p:cNvPr id="35" name="TextBox 35"/>
            <p:cNvSpPr txBox="1"/>
            <p:nvPr/>
          </p:nvSpPr>
          <p:spPr>
            <a:xfrm>
              <a:off x="0" y="-38100"/>
              <a:ext cx="830765" cy="850900"/>
            </a:xfrm>
            <a:prstGeom prst="rect">
              <a:avLst/>
            </a:prstGeom>
          </p:spPr>
          <p:txBody>
            <a:bodyPr lIns="50800" tIns="50800" rIns="50800" bIns="50800" rtlCol="0" anchor="ctr"/>
            <a:lstStyle/>
            <a:p>
              <a:pPr algn="ctr">
                <a:lnSpc>
                  <a:spcPts val="2659"/>
                </a:lnSpc>
              </a:pPr>
              <a:endParaRPr dirty="0"/>
            </a:p>
          </p:txBody>
        </p:sp>
      </p:grpSp>
      <p:grpSp>
        <p:nvGrpSpPr>
          <p:cNvPr id="36" name="Group 36"/>
          <p:cNvGrpSpPr/>
          <p:nvPr/>
        </p:nvGrpSpPr>
        <p:grpSpPr>
          <a:xfrm rot="3614395">
            <a:off x="14267354" y="1480218"/>
            <a:ext cx="7586069" cy="439924"/>
            <a:chOff x="0" y="0"/>
            <a:chExt cx="3929188" cy="227858"/>
          </a:xfrm>
        </p:grpSpPr>
        <p:sp>
          <p:nvSpPr>
            <p:cNvPr id="37" name="Freeform 37"/>
            <p:cNvSpPr/>
            <p:nvPr/>
          </p:nvSpPr>
          <p:spPr>
            <a:xfrm>
              <a:off x="0" y="0"/>
              <a:ext cx="3929188" cy="227858"/>
            </a:xfrm>
            <a:custGeom>
              <a:avLst/>
              <a:gdLst/>
              <a:ahLst/>
              <a:cxnLst/>
              <a:rect l="l" t="t" r="r" b="b"/>
              <a:pathLst>
                <a:path w="3929188" h="227858">
                  <a:moveTo>
                    <a:pt x="3725988" y="0"/>
                  </a:moveTo>
                  <a:lnTo>
                    <a:pt x="0" y="0"/>
                  </a:lnTo>
                  <a:lnTo>
                    <a:pt x="203200" y="227858"/>
                  </a:lnTo>
                  <a:lnTo>
                    <a:pt x="3929188" y="227858"/>
                  </a:lnTo>
                  <a:lnTo>
                    <a:pt x="3725988" y="0"/>
                  </a:lnTo>
                  <a:close/>
                </a:path>
              </a:pathLst>
            </a:custGeom>
            <a:solidFill>
              <a:srgbClr val="0088B6"/>
            </a:solidFill>
          </p:spPr>
        </p:sp>
        <p:sp>
          <p:nvSpPr>
            <p:cNvPr id="38" name="TextBox 38"/>
            <p:cNvSpPr txBox="1"/>
            <p:nvPr/>
          </p:nvSpPr>
          <p:spPr>
            <a:xfrm>
              <a:off x="101600" y="-38100"/>
              <a:ext cx="3725988" cy="265958"/>
            </a:xfrm>
            <a:prstGeom prst="rect">
              <a:avLst/>
            </a:prstGeom>
          </p:spPr>
          <p:txBody>
            <a:bodyPr lIns="50800" tIns="50800" rIns="50800" bIns="50800" rtlCol="0" anchor="ctr"/>
            <a:lstStyle/>
            <a:p>
              <a:pPr algn="ctr">
                <a:lnSpc>
                  <a:spcPts val="2659"/>
                </a:lnSpc>
                <a:spcBef>
                  <a:spcPct val="0"/>
                </a:spcBef>
              </a:pPr>
              <a:endParaRPr dirty="0"/>
            </a:p>
          </p:txBody>
        </p:sp>
      </p:grpSp>
      <p:grpSp>
        <p:nvGrpSpPr>
          <p:cNvPr id="39" name="Group 39"/>
          <p:cNvGrpSpPr/>
          <p:nvPr/>
        </p:nvGrpSpPr>
        <p:grpSpPr>
          <a:xfrm rot="-3617512">
            <a:off x="-2839354" y="-2212490"/>
            <a:ext cx="3826016" cy="3743280"/>
            <a:chOff x="0" y="0"/>
            <a:chExt cx="830765" cy="812800"/>
          </a:xfrm>
        </p:grpSpPr>
        <p:sp>
          <p:nvSpPr>
            <p:cNvPr id="40" name="Freeform 40"/>
            <p:cNvSpPr/>
            <p:nvPr/>
          </p:nvSpPr>
          <p:spPr>
            <a:xfrm>
              <a:off x="0" y="0"/>
              <a:ext cx="830765" cy="812800"/>
            </a:xfrm>
            <a:custGeom>
              <a:avLst/>
              <a:gdLst/>
              <a:ahLst/>
              <a:cxnLst/>
              <a:rect l="l" t="t" r="r" b="b"/>
              <a:pathLst>
                <a:path w="830765" h="812800">
                  <a:moveTo>
                    <a:pt x="0" y="0"/>
                  </a:moveTo>
                  <a:lnTo>
                    <a:pt x="830765" y="0"/>
                  </a:lnTo>
                  <a:lnTo>
                    <a:pt x="830765" y="812800"/>
                  </a:lnTo>
                  <a:lnTo>
                    <a:pt x="0" y="812800"/>
                  </a:lnTo>
                  <a:close/>
                </a:path>
              </a:pathLst>
            </a:custGeom>
            <a:solidFill>
              <a:srgbClr val="2B4865"/>
            </a:solidFill>
          </p:spPr>
        </p:sp>
        <p:sp>
          <p:nvSpPr>
            <p:cNvPr id="41" name="TextBox 41"/>
            <p:cNvSpPr txBox="1"/>
            <p:nvPr/>
          </p:nvSpPr>
          <p:spPr>
            <a:xfrm>
              <a:off x="0" y="-38100"/>
              <a:ext cx="830765" cy="850900"/>
            </a:xfrm>
            <a:prstGeom prst="rect">
              <a:avLst/>
            </a:prstGeom>
          </p:spPr>
          <p:txBody>
            <a:bodyPr lIns="50800" tIns="50800" rIns="50800" bIns="50800" rtlCol="0" anchor="ctr"/>
            <a:lstStyle/>
            <a:p>
              <a:pPr algn="ctr">
                <a:lnSpc>
                  <a:spcPts val="2659"/>
                </a:lnSpc>
              </a:pPr>
              <a:endParaRPr dirty="0"/>
            </a:p>
          </p:txBody>
        </p:sp>
      </p:grpSp>
      <p:grpSp>
        <p:nvGrpSpPr>
          <p:cNvPr id="42" name="Group 42"/>
          <p:cNvGrpSpPr/>
          <p:nvPr/>
        </p:nvGrpSpPr>
        <p:grpSpPr>
          <a:xfrm rot="7182689">
            <a:off x="-2459765" y="2776133"/>
            <a:ext cx="4800043" cy="449861"/>
            <a:chOff x="0" y="0"/>
            <a:chExt cx="2357911" cy="220984"/>
          </a:xfrm>
        </p:grpSpPr>
        <p:sp>
          <p:nvSpPr>
            <p:cNvPr id="43" name="Freeform 43"/>
            <p:cNvSpPr/>
            <p:nvPr/>
          </p:nvSpPr>
          <p:spPr>
            <a:xfrm>
              <a:off x="0" y="0"/>
              <a:ext cx="2357911" cy="220984"/>
            </a:xfrm>
            <a:custGeom>
              <a:avLst/>
              <a:gdLst/>
              <a:ahLst/>
              <a:cxnLst/>
              <a:rect l="l" t="t" r="r" b="b"/>
              <a:pathLst>
                <a:path w="2357911" h="220984">
                  <a:moveTo>
                    <a:pt x="203200" y="0"/>
                  </a:moveTo>
                  <a:lnTo>
                    <a:pt x="2357911" y="0"/>
                  </a:lnTo>
                  <a:lnTo>
                    <a:pt x="2154711" y="220984"/>
                  </a:lnTo>
                  <a:lnTo>
                    <a:pt x="0" y="220984"/>
                  </a:lnTo>
                  <a:lnTo>
                    <a:pt x="203200" y="0"/>
                  </a:lnTo>
                  <a:close/>
                </a:path>
              </a:pathLst>
            </a:custGeom>
            <a:solidFill>
              <a:srgbClr val="2B4865"/>
            </a:solidFill>
          </p:spPr>
        </p:sp>
        <p:sp>
          <p:nvSpPr>
            <p:cNvPr id="44" name="TextBox 44"/>
            <p:cNvSpPr txBox="1"/>
            <p:nvPr/>
          </p:nvSpPr>
          <p:spPr>
            <a:xfrm>
              <a:off x="101600" y="-38100"/>
              <a:ext cx="2154711" cy="259084"/>
            </a:xfrm>
            <a:prstGeom prst="rect">
              <a:avLst/>
            </a:prstGeom>
          </p:spPr>
          <p:txBody>
            <a:bodyPr lIns="50800" tIns="50800" rIns="50800" bIns="50800" rtlCol="0" anchor="ctr"/>
            <a:lstStyle/>
            <a:p>
              <a:pPr algn="ctr">
                <a:lnSpc>
                  <a:spcPts val="2659"/>
                </a:lnSpc>
                <a:spcBef>
                  <a:spcPct val="0"/>
                </a:spcBef>
              </a:pPr>
              <a:endParaRPr dirty="0"/>
            </a:p>
          </p:txBody>
        </p:sp>
      </p:grpSp>
      <p:grpSp>
        <p:nvGrpSpPr>
          <p:cNvPr id="45" name="Group 45"/>
          <p:cNvGrpSpPr/>
          <p:nvPr/>
        </p:nvGrpSpPr>
        <p:grpSpPr>
          <a:xfrm rot="7182689">
            <a:off x="-3490340" y="1416877"/>
            <a:ext cx="7451059" cy="429861"/>
            <a:chOff x="0" y="0"/>
            <a:chExt cx="3830456" cy="220984"/>
          </a:xfrm>
        </p:grpSpPr>
        <p:sp>
          <p:nvSpPr>
            <p:cNvPr id="46" name="Freeform 46"/>
            <p:cNvSpPr/>
            <p:nvPr/>
          </p:nvSpPr>
          <p:spPr>
            <a:xfrm>
              <a:off x="0" y="0"/>
              <a:ext cx="3830457" cy="220984"/>
            </a:xfrm>
            <a:custGeom>
              <a:avLst/>
              <a:gdLst/>
              <a:ahLst/>
              <a:cxnLst/>
              <a:rect l="l" t="t" r="r" b="b"/>
              <a:pathLst>
                <a:path w="3830457" h="220984">
                  <a:moveTo>
                    <a:pt x="203200" y="0"/>
                  </a:moveTo>
                  <a:lnTo>
                    <a:pt x="3830457" y="0"/>
                  </a:lnTo>
                  <a:lnTo>
                    <a:pt x="3627257" y="220984"/>
                  </a:lnTo>
                  <a:lnTo>
                    <a:pt x="0" y="220984"/>
                  </a:lnTo>
                  <a:lnTo>
                    <a:pt x="203200" y="0"/>
                  </a:lnTo>
                  <a:close/>
                </a:path>
              </a:pathLst>
            </a:custGeom>
            <a:solidFill>
              <a:srgbClr val="0088B6"/>
            </a:solidFill>
          </p:spPr>
        </p:sp>
        <p:sp>
          <p:nvSpPr>
            <p:cNvPr id="47" name="TextBox 47"/>
            <p:cNvSpPr txBox="1"/>
            <p:nvPr/>
          </p:nvSpPr>
          <p:spPr>
            <a:xfrm>
              <a:off x="101600" y="-38100"/>
              <a:ext cx="3627256" cy="259084"/>
            </a:xfrm>
            <a:prstGeom prst="rect">
              <a:avLst/>
            </a:prstGeom>
          </p:spPr>
          <p:txBody>
            <a:bodyPr lIns="50800" tIns="50800" rIns="50800" bIns="50800" rtlCol="0" anchor="ctr"/>
            <a:lstStyle/>
            <a:p>
              <a:pPr algn="ctr">
                <a:lnSpc>
                  <a:spcPts val="2659"/>
                </a:lnSpc>
                <a:spcBef>
                  <a:spcPct val="0"/>
                </a:spcBef>
              </a:pPr>
              <a:endParaRPr dirty="0"/>
            </a:p>
          </p:txBody>
        </p:sp>
      </p:grpSp>
      <p:pic>
        <p:nvPicPr>
          <p:cNvPr id="4098" name="Picture 2">
            <a:extLst>
              <a:ext uri="{FF2B5EF4-FFF2-40B4-BE49-F238E27FC236}">
                <a16:creationId xmlns:a16="http://schemas.microsoft.com/office/drawing/2014/main" id="{98A4C1CA-238D-4DA2-AFFA-CF87DA7A97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6662" y="4974079"/>
            <a:ext cx="5947500" cy="526519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79964665-6130-46BC-A900-B5309AB272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55653" y="4457700"/>
            <a:ext cx="8077200" cy="5673271"/>
          </a:xfrm>
          <a:prstGeom prst="rect">
            <a:avLst/>
          </a:prstGeom>
          <a:noFill/>
          <a:extLst>
            <a:ext uri="{909E8E84-426E-40DD-AFC4-6F175D3DCCD1}">
              <a14:hiddenFill xmlns:a14="http://schemas.microsoft.com/office/drawing/2010/main">
                <a:solidFill>
                  <a:srgbClr val="FFFFFF"/>
                </a:solidFill>
              </a14:hiddenFill>
            </a:ext>
          </a:extLst>
        </p:spPr>
      </p:pic>
      <p:sp>
        <p:nvSpPr>
          <p:cNvPr id="50" name="ZoneTexte 49">
            <a:extLst>
              <a:ext uri="{FF2B5EF4-FFF2-40B4-BE49-F238E27FC236}">
                <a16:creationId xmlns:a16="http://schemas.microsoft.com/office/drawing/2014/main" id="{4C094D56-F6E1-4C30-AED6-7B292D1D2BF3}"/>
              </a:ext>
            </a:extLst>
          </p:cNvPr>
          <p:cNvSpPr txBox="1"/>
          <p:nvPr/>
        </p:nvSpPr>
        <p:spPr>
          <a:xfrm>
            <a:off x="483005" y="3251776"/>
            <a:ext cx="8014637" cy="1938992"/>
          </a:xfrm>
          <a:prstGeom prst="rect">
            <a:avLst/>
          </a:prstGeom>
          <a:noFill/>
        </p:spPr>
        <p:txBody>
          <a:bodyPr wrap="square">
            <a:spAutoFit/>
          </a:bodyPr>
          <a:lstStyle/>
          <a:p>
            <a:pPr algn="l"/>
            <a:r>
              <a:rPr lang="fr-FR" sz="2400" b="1" i="0" dirty="0">
                <a:effectLst/>
                <a:latin typeface="Roboto Condensed" panose="02000000000000000000" pitchFamily="2" charset="0"/>
                <a:ea typeface="Roboto Condensed" panose="02000000000000000000" pitchFamily="2" charset="0"/>
                <a:cs typeface="Roboto Condensed" panose="02000000000000000000" pitchFamily="2" charset="0"/>
              </a:rPr>
              <a:t>Commentaire</a:t>
            </a:r>
            <a:endParaRPr lang="fr-FR" sz="2400" b="0" i="0" dirty="0">
              <a:effectLst/>
              <a:latin typeface="Roboto Condensed" panose="02000000000000000000" pitchFamily="2" charset="0"/>
              <a:ea typeface="Roboto Condensed" panose="02000000000000000000" pitchFamily="2" charset="0"/>
              <a:cs typeface="Roboto Condensed" panose="02000000000000000000" pitchFamily="2" charset="0"/>
            </a:endParaRPr>
          </a:p>
          <a:p>
            <a:pPr algn="l">
              <a:buFont typeface="Arial" panose="020B0604020202020204" pitchFamily="34" charset="0"/>
              <a:buChar char="•"/>
            </a:pPr>
            <a:r>
              <a:rPr lang="fr-FR" sz="2400" b="0" i="0" dirty="0">
                <a:effectLst/>
                <a:latin typeface="Roboto Condensed" panose="02000000000000000000" pitchFamily="2" charset="0"/>
                <a:ea typeface="Roboto Condensed" panose="02000000000000000000" pitchFamily="2" charset="0"/>
                <a:cs typeface="Roboto Condensed" panose="02000000000000000000" pitchFamily="2" charset="0"/>
              </a:rPr>
              <a:t>Plus de la moitié des clients ont une appréciation presque parfaite des produits</a:t>
            </a:r>
          </a:p>
          <a:p>
            <a:pPr algn="l">
              <a:buFont typeface="Arial" panose="020B0604020202020204" pitchFamily="34" charset="0"/>
              <a:buChar char="•"/>
            </a:pPr>
            <a:r>
              <a:rPr lang="fr-FR" sz="2400" b="0" i="0" dirty="0">
                <a:effectLst/>
                <a:latin typeface="Roboto Condensed" panose="02000000000000000000" pitchFamily="2" charset="0"/>
                <a:ea typeface="Roboto Condensed" panose="02000000000000000000" pitchFamily="2" charset="0"/>
                <a:cs typeface="Roboto Condensed" panose="02000000000000000000" pitchFamily="2" charset="0"/>
              </a:rPr>
              <a:t>Mais 9.6% n'a pas une bonne appréciation, ce qui n'est pas à négliger</a:t>
            </a:r>
          </a:p>
        </p:txBody>
      </p:sp>
      <p:sp>
        <p:nvSpPr>
          <p:cNvPr id="51" name="ZoneTexte 50">
            <a:extLst>
              <a:ext uri="{FF2B5EF4-FFF2-40B4-BE49-F238E27FC236}">
                <a16:creationId xmlns:a16="http://schemas.microsoft.com/office/drawing/2014/main" id="{5FA19FD6-FED0-454A-B3EA-5B632D92207E}"/>
              </a:ext>
            </a:extLst>
          </p:cNvPr>
          <p:cNvSpPr txBox="1"/>
          <p:nvPr/>
        </p:nvSpPr>
        <p:spPr>
          <a:xfrm>
            <a:off x="438292" y="2480671"/>
            <a:ext cx="7612530" cy="954107"/>
          </a:xfrm>
          <a:prstGeom prst="rect">
            <a:avLst/>
          </a:prstGeom>
          <a:noFill/>
        </p:spPr>
        <p:txBody>
          <a:bodyPr wrap="square">
            <a:spAutoFit/>
          </a:bodyPr>
          <a:lstStyle/>
          <a:p>
            <a:r>
              <a:rPr lang="fr-FR" sz="2800" b="1" dirty="0">
                <a:solidFill>
                  <a:srgbClr val="0070C0"/>
                </a:solidFill>
                <a:latin typeface="Roboto Condensed" panose="02000000000000000000" pitchFamily="2" charset="0"/>
                <a:ea typeface="Roboto Condensed" panose="02000000000000000000" pitchFamily="2" charset="0"/>
                <a:cs typeface="Roboto Condensed" panose="02000000000000000000" pitchFamily="2" charset="0"/>
              </a:rPr>
              <a:t>Distribution des scores d’évaluation des produits </a:t>
            </a:r>
            <a:r>
              <a:rPr lang="fr-FR" sz="2800" b="1" dirty="0">
                <a:solidFill>
                  <a:prstClr val="black"/>
                </a:solidFill>
                <a:latin typeface="Roboto Condensed" panose="02000000000000000000" pitchFamily="2" charset="0"/>
                <a:ea typeface="Roboto Condensed" panose="02000000000000000000" pitchFamily="2" charset="0"/>
                <a:cs typeface="Roboto Condensed" panose="02000000000000000000" pitchFamily="2" charset="0"/>
              </a:rPr>
              <a:t>Par les clients  </a:t>
            </a:r>
          </a:p>
        </p:txBody>
      </p:sp>
      <p:sp>
        <p:nvSpPr>
          <p:cNvPr id="52" name="ZoneTexte 51">
            <a:extLst>
              <a:ext uri="{FF2B5EF4-FFF2-40B4-BE49-F238E27FC236}">
                <a16:creationId xmlns:a16="http://schemas.microsoft.com/office/drawing/2014/main" id="{F5448EF7-7279-4685-A5FA-828D63E6995C}"/>
              </a:ext>
            </a:extLst>
          </p:cNvPr>
          <p:cNvSpPr txBox="1"/>
          <p:nvPr/>
        </p:nvSpPr>
        <p:spPr>
          <a:xfrm>
            <a:off x="9284709" y="3475373"/>
            <a:ext cx="7612530" cy="523220"/>
          </a:xfrm>
          <a:prstGeom prst="rect">
            <a:avLst/>
          </a:prstGeom>
          <a:noFill/>
        </p:spPr>
        <p:txBody>
          <a:bodyPr wrap="square">
            <a:spAutoFit/>
          </a:bodyPr>
          <a:lstStyle/>
          <a:p>
            <a:r>
              <a:rPr lang="fr-FR" sz="2800" b="1" dirty="0">
                <a:solidFill>
                  <a:srgbClr val="0070C0"/>
                </a:solidFill>
                <a:latin typeface="Roboto Condensed" panose="02000000000000000000" pitchFamily="2" charset="0"/>
                <a:ea typeface="Roboto Condensed" panose="02000000000000000000" pitchFamily="2" charset="0"/>
                <a:cs typeface="Roboto Condensed" panose="02000000000000000000" pitchFamily="2" charset="0"/>
              </a:rPr>
              <a:t>Distribution des RFM  des clients  </a:t>
            </a:r>
          </a:p>
        </p:txBody>
      </p:sp>
    </p:spTree>
    <p:extLst>
      <p:ext uri="{BB962C8B-B14F-4D97-AF65-F5344CB8AC3E}">
        <p14:creationId xmlns:p14="http://schemas.microsoft.com/office/powerpoint/2010/main" val="27435114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3"/>
          <p:cNvSpPr txBox="1"/>
          <p:nvPr/>
        </p:nvSpPr>
        <p:spPr>
          <a:xfrm>
            <a:off x="3531035" y="987752"/>
            <a:ext cx="10485107" cy="666849"/>
          </a:xfrm>
          <a:prstGeom prst="rect">
            <a:avLst/>
          </a:prstGeom>
        </p:spPr>
        <p:txBody>
          <a:bodyPr wrap="square" lIns="0" tIns="0" rIns="0" bIns="0" rtlCol="0" anchor="t">
            <a:spAutoFit/>
          </a:bodyPr>
          <a:lstStyle/>
          <a:p>
            <a:pPr algn="ctr">
              <a:lnSpc>
                <a:spcPts val="5174"/>
              </a:lnSpc>
            </a:pPr>
            <a:r>
              <a:rPr lang="en-US" sz="4500" dirty="0" err="1">
                <a:solidFill>
                  <a:schemeClr val="accent1">
                    <a:lumMod val="75000"/>
                  </a:schemeClr>
                </a:solidFill>
                <a:latin typeface="Poppins Bold"/>
              </a:rPr>
              <a:t>Statistiques</a:t>
            </a:r>
            <a:r>
              <a:rPr lang="en-US" sz="4500" dirty="0">
                <a:solidFill>
                  <a:schemeClr val="accent1">
                    <a:lumMod val="75000"/>
                  </a:schemeClr>
                </a:solidFill>
                <a:latin typeface="Poppins Bold"/>
              </a:rPr>
              <a:t> </a:t>
            </a:r>
            <a:r>
              <a:rPr lang="en-US" sz="4500" dirty="0" err="1">
                <a:solidFill>
                  <a:schemeClr val="accent1">
                    <a:lumMod val="75000"/>
                  </a:schemeClr>
                </a:solidFill>
                <a:latin typeface="Poppins Bold"/>
              </a:rPr>
              <a:t>descriptives</a:t>
            </a:r>
            <a:endParaRPr lang="en-US" sz="4500" dirty="0">
              <a:solidFill>
                <a:schemeClr val="accent1">
                  <a:lumMod val="75000"/>
                </a:schemeClr>
              </a:solidFill>
              <a:latin typeface="Poppins Bold"/>
            </a:endParaRPr>
          </a:p>
        </p:txBody>
      </p:sp>
      <p:sp>
        <p:nvSpPr>
          <p:cNvPr id="24" name="TextBox 24"/>
          <p:cNvSpPr txBox="1"/>
          <p:nvPr/>
        </p:nvSpPr>
        <p:spPr>
          <a:xfrm>
            <a:off x="-157867" y="5737123"/>
            <a:ext cx="3731731" cy="436017"/>
          </a:xfrm>
          <a:prstGeom prst="rect">
            <a:avLst/>
          </a:prstGeom>
        </p:spPr>
        <p:txBody>
          <a:bodyPr wrap="square" lIns="0" tIns="0" rIns="0" bIns="0" rtlCol="0" anchor="t">
            <a:spAutoFit/>
          </a:bodyPr>
          <a:lstStyle/>
          <a:p>
            <a:pPr algn="ctr">
              <a:lnSpc>
                <a:spcPts val="3449"/>
              </a:lnSpc>
            </a:pPr>
            <a:r>
              <a:rPr lang="en-US" sz="2999" dirty="0">
                <a:solidFill>
                  <a:srgbClr val="FFFFFF"/>
                </a:solidFill>
                <a:latin typeface="Roboto Condensed" panose="02000000000000000000" pitchFamily="2" charset="0"/>
                <a:ea typeface="Roboto Condensed" panose="02000000000000000000" pitchFamily="2" charset="0"/>
                <a:cs typeface="Roboto Condensed" panose="02000000000000000000" pitchFamily="2" charset="0"/>
              </a:rPr>
              <a:t>Client</a:t>
            </a:r>
          </a:p>
        </p:txBody>
      </p:sp>
      <p:grpSp>
        <p:nvGrpSpPr>
          <p:cNvPr id="30" name="Group 30"/>
          <p:cNvGrpSpPr/>
          <p:nvPr/>
        </p:nvGrpSpPr>
        <p:grpSpPr>
          <a:xfrm rot="3614395">
            <a:off x="15610373" y="3360482"/>
            <a:ext cx="6061985" cy="439924"/>
            <a:chOff x="0" y="0"/>
            <a:chExt cx="3139792" cy="227858"/>
          </a:xfrm>
        </p:grpSpPr>
        <p:sp>
          <p:nvSpPr>
            <p:cNvPr id="31" name="Freeform 31"/>
            <p:cNvSpPr/>
            <p:nvPr/>
          </p:nvSpPr>
          <p:spPr>
            <a:xfrm>
              <a:off x="0" y="0"/>
              <a:ext cx="3139792" cy="227858"/>
            </a:xfrm>
            <a:custGeom>
              <a:avLst/>
              <a:gdLst/>
              <a:ahLst/>
              <a:cxnLst/>
              <a:rect l="l" t="t" r="r" b="b"/>
              <a:pathLst>
                <a:path w="3139792" h="227858">
                  <a:moveTo>
                    <a:pt x="2936592" y="0"/>
                  </a:moveTo>
                  <a:lnTo>
                    <a:pt x="0" y="0"/>
                  </a:lnTo>
                  <a:lnTo>
                    <a:pt x="203200" y="227858"/>
                  </a:lnTo>
                  <a:lnTo>
                    <a:pt x="3139792" y="227858"/>
                  </a:lnTo>
                  <a:lnTo>
                    <a:pt x="2936592" y="0"/>
                  </a:lnTo>
                  <a:close/>
                </a:path>
              </a:pathLst>
            </a:custGeom>
            <a:solidFill>
              <a:srgbClr val="2B4865"/>
            </a:solidFill>
          </p:spPr>
        </p:sp>
        <p:sp>
          <p:nvSpPr>
            <p:cNvPr id="32" name="TextBox 32"/>
            <p:cNvSpPr txBox="1"/>
            <p:nvPr/>
          </p:nvSpPr>
          <p:spPr>
            <a:xfrm>
              <a:off x="101600" y="-38100"/>
              <a:ext cx="2936592" cy="265958"/>
            </a:xfrm>
            <a:prstGeom prst="rect">
              <a:avLst/>
            </a:prstGeom>
          </p:spPr>
          <p:txBody>
            <a:bodyPr lIns="50800" tIns="50800" rIns="50800" bIns="50800" rtlCol="0" anchor="ctr"/>
            <a:lstStyle/>
            <a:p>
              <a:pPr algn="ctr">
                <a:lnSpc>
                  <a:spcPts val="2659"/>
                </a:lnSpc>
                <a:spcBef>
                  <a:spcPct val="0"/>
                </a:spcBef>
              </a:pPr>
              <a:endParaRPr dirty="0"/>
            </a:p>
          </p:txBody>
        </p:sp>
      </p:grpSp>
      <p:grpSp>
        <p:nvGrpSpPr>
          <p:cNvPr id="33" name="Group 33"/>
          <p:cNvGrpSpPr/>
          <p:nvPr/>
        </p:nvGrpSpPr>
        <p:grpSpPr>
          <a:xfrm rot="-1795536">
            <a:off x="17308561" y="-2132694"/>
            <a:ext cx="3826016" cy="3743280"/>
            <a:chOff x="0" y="0"/>
            <a:chExt cx="830765" cy="812800"/>
          </a:xfrm>
        </p:grpSpPr>
        <p:sp>
          <p:nvSpPr>
            <p:cNvPr id="34" name="Freeform 34"/>
            <p:cNvSpPr/>
            <p:nvPr/>
          </p:nvSpPr>
          <p:spPr>
            <a:xfrm>
              <a:off x="0" y="0"/>
              <a:ext cx="830765" cy="812800"/>
            </a:xfrm>
            <a:custGeom>
              <a:avLst/>
              <a:gdLst/>
              <a:ahLst/>
              <a:cxnLst/>
              <a:rect l="l" t="t" r="r" b="b"/>
              <a:pathLst>
                <a:path w="830765" h="812800">
                  <a:moveTo>
                    <a:pt x="0" y="0"/>
                  </a:moveTo>
                  <a:lnTo>
                    <a:pt x="830765" y="0"/>
                  </a:lnTo>
                  <a:lnTo>
                    <a:pt x="830765" y="812800"/>
                  </a:lnTo>
                  <a:lnTo>
                    <a:pt x="0" y="812800"/>
                  </a:lnTo>
                  <a:close/>
                </a:path>
              </a:pathLst>
            </a:custGeom>
            <a:solidFill>
              <a:srgbClr val="2B4865"/>
            </a:solidFill>
          </p:spPr>
        </p:sp>
        <p:sp>
          <p:nvSpPr>
            <p:cNvPr id="35" name="TextBox 35"/>
            <p:cNvSpPr txBox="1"/>
            <p:nvPr/>
          </p:nvSpPr>
          <p:spPr>
            <a:xfrm>
              <a:off x="0" y="-38100"/>
              <a:ext cx="830765" cy="850900"/>
            </a:xfrm>
            <a:prstGeom prst="rect">
              <a:avLst/>
            </a:prstGeom>
          </p:spPr>
          <p:txBody>
            <a:bodyPr lIns="50800" tIns="50800" rIns="50800" bIns="50800" rtlCol="0" anchor="ctr"/>
            <a:lstStyle/>
            <a:p>
              <a:pPr algn="ctr">
                <a:lnSpc>
                  <a:spcPts val="2659"/>
                </a:lnSpc>
              </a:pPr>
              <a:endParaRPr dirty="0"/>
            </a:p>
          </p:txBody>
        </p:sp>
      </p:grpSp>
      <p:grpSp>
        <p:nvGrpSpPr>
          <p:cNvPr id="36" name="Group 36"/>
          <p:cNvGrpSpPr/>
          <p:nvPr/>
        </p:nvGrpSpPr>
        <p:grpSpPr>
          <a:xfrm rot="3614395">
            <a:off x="14267354" y="1480218"/>
            <a:ext cx="7586069" cy="439924"/>
            <a:chOff x="0" y="0"/>
            <a:chExt cx="3929188" cy="227858"/>
          </a:xfrm>
        </p:grpSpPr>
        <p:sp>
          <p:nvSpPr>
            <p:cNvPr id="37" name="Freeform 37"/>
            <p:cNvSpPr/>
            <p:nvPr/>
          </p:nvSpPr>
          <p:spPr>
            <a:xfrm>
              <a:off x="0" y="0"/>
              <a:ext cx="3929188" cy="227858"/>
            </a:xfrm>
            <a:custGeom>
              <a:avLst/>
              <a:gdLst/>
              <a:ahLst/>
              <a:cxnLst/>
              <a:rect l="l" t="t" r="r" b="b"/>
              <a:pathLst>
                <a:path w="3929188" h="227858">
                  <a:moveTo>
                    <a:pt x="3725988" y="0"/>
                  </a:moveTo>
                  <a:lnTo>
                    <a:pt x="0" y="0"/>
                  </a:lnTo>
                  <a:lnTo>
                    <a:pt x="203200" y="227858"/>
                  </a:lnTo>
                  <a:lnTo>
                    <a:pt x="3929188" y="227858"/>
                  </a:lnTo>
                  <a:lnTo>
                    <a:pt x="3725988" y="0"/>
                  </a:lnTo>
                  <a:close/>
                </a:path>
              </a:pathLst>
            </a:custGeom>
            <a:solidFill>
              <a:srgbClr val="0088B6"/>
            </a:solidFill>
          </p:spPr>
        </p:sp>
        <p:sp>
          <p:nvSpPr>
            <p:cNvPr id="38" name="TextBox 38"/>
            <p:cNvSpPr txBox="1"/>
            <p:nvPr/>
          </p:nvSpPr>
          <p:spPr>
            <a:xfrm>
              <a:off x="101600" y="-38100"/>
              <a:ext cx="3725988" cy="265958"/>
            </a:xfrm>
            <a:prstGeom prst="rect">
              <a:avLst/>
            </a:prstGeom>
          </p:spPr>
          <p:txBody>
            <a:bodyPr lIns="50800" tIns="50800" rIns="50800" bIns="50800" rtlCol="0" anchor="ctr"/>
            <a:lstStyle/>
            <a:p>
              <a:pPr algn="ctr">
                <a:lnSpc>
                  <a:spcPts val="2659"/>
                </a:lnSpc>
                <a:spcBef>
                  <a:spcPct val="0"/>
                </a:spcBef>
              </a:pPr>
              <a:endParaRPr dirty="0"/>
            </a:p>
          </p:txBody>
        </p:sp>
      </p:grpSp>
      <p:grpSp>
        <p:nvGrpSpPr>
          <p:cNvPr id="39" name="Group 39"/>
          <p:cNvGrpSpPr/>
          <p:nvPr/>
        </p:nvGrpSpPr>
        <p:grpSpPr>
          <a:xfrm rot="-3617512">
            <a:off x="-2839354" y="-2212490"/>
            <a:ext cx="3826016" cy="3743280"/>
            <a:chOff x="0" y="0"/>
            <a:chExt cx="830765" cy="812800"/>
          </a:xfrm>
        </p:grpSpPr>
        <p:sp>
          <p:nvSpPr>
            <p:cNvPr id="40" name="Freeform 40"/>
            <p:cNvSpPr/>
            <p:nvPr/>
          </p:nvSpPr>
          <p:spPr>
            <a:xfrm>
              <a:off x="0" y="0"/>
              <a:ext cx="830765" cy="812800"/>
            </a:xfrm>
            <a:custGeom>
              <a:avLst/>
              <a:gdLst/>
              <a:ahLst/>
              <a:cxnLst/>
              <a:rect l="l" t="t" r="r" b="b"/>
              <a:pathLst>
                <a:path w="830765" h="812800">
                  <a:moveTo>
                    <a:pt x="0" y="0"/>
                  </a:moveTo>
                  <a:lnTo>
                    <a:pt x="830765" y="0"/>
                  </a:lnTo>
                  <a:lnTo>
                    <a:pt x="830765" y="812800"/>
                  </a:lnTo>
                  <a:lnTo>
                    <a:pt x="0" y="812800"/>
                  </a:lnTo>
                  <a:close/>
                </a:path>
              </a:pathLst>
            </a:custGeom>
            <a:solidFill>
              <a:srgbClr val="2B4865"/>
            </a:solidFill>
          </p:spPr>
        </p:sp>
        <p:sp>
          <p:nvSpPr>
            <p:cNvPr id="41" name="TextBox 41"/>
            <p:cNvSpPr txBox="1"/>
            <p:nvPr/>
          </p:nvSpPr>
          <p:spPr>
            <a:xfrm>
              <a:off x="0" y="-38100"/>
              <a:ext cx="830765" cy="850900"/>
            </a:xfrm>
            <a:prstGeom prst="rect">
              <a:avLst/>
            </a:prstGeom>
          </p:spPr>
          <p:txBody>
            <a:bodyPr lIns="50800" tIns="50800" rIns="50800" bIns="50800" rtlCol="0" anchor="ctr"/>
            <a:lstStyle/>
            <a:p>
              <a:pPr algn="ctr">
                <a:lnSpc>
                  <a:spcPts val="2659"/>
                </a:lnSpc>
              </a:pPr>
              <a:endParaRPr dirty="0"/>
            </a:p>
          </p:txBody>
        </p:sp>
      </p:grpSp>
      <p:grpSp>
        <p:nvGrpSpPr>
          <p:cNvPr id="42" name="Group 42"/>
          <p:cNvGrpSpPr/>
          <p:nvPr/>
        </p:nvGrpSpPr>
        <p:grpSpPr>
          <a:xfrm rot="7182689">
            <a:off x="-2459765" y="2776133"/>
            <a:ext cx="4800043" cy="449861"/>
            <a:chOff x="0" y="0"/>
            <a:chExt cx="2357911" cy="220984"/>
          </a:xfrm>
        </p:grpSpPr>
        <p:sp>
          <p:nvSpPr>
            <p:cNvPr id="43" name="Freeform 43"/>
            <p:cNvSpPr/>
            <p:nvPr/>
          </p:nvSpPr>
          <p:spPr>
            <a:xfrm>
              <a:off x="0" y="0"/>
              <a:ext cx="2357911" cy="220984"/>
            </a:xfrm>
            <a:custGeom>
              <a:avLst/>
              <a:gdLst/>
              <a:ahLst/>
              <a:cxnLst/>
              <a:rect l="l" t="t" r="r" b="b"/>
              <a:pathLst>
                <a:path w="2357911" h="220984">
                  <a:moveTo>
                    <a:pt x="203200" y="0"/>
                  </a:moveTo>
                  <a:lnTo>
                    <a:pt x="2357911" y="0"/>
                  </a:lnTo>
                  <a:lnTo>
                    <a:pt x="2154711" y="220984"/>
                  </a:lnTo>
                  <a:lnTo>
                    <a:pt x="0" y="220984"/>
                  </a:lnTo>
                  <a:lnTo>
                    <a:pt x="203200" y="0"/>
                  </a:lnTo>
                  <a:close/>
                </a:path>
              </a:pathLst>
            </a:custGeom>
            <a:solidFill>
              <a:srgbClr val="2B4865"/>
            </a:solidFill>
          </p:spPr>
        </p:sp>
        <p:sp>
          <p:nvSpPr>
            <p:cNvPr id="44" name="TextBox 44"/>
            <p:cNvSpPr txBox="1"/>
            <p:nvPr/>
          </p:nvSpPr>
          <p:spPr>
            <a:xfrm>
              <a:off x="101600" y="-38100"/>
              <a:ext cx="2154711" cy="259084"/>
            </a:xfrm>
            <a:prstGeom prst="rect">
              <a:avLst/>
            </a:prstGeom>
          </p:spPr>
          <p:txBody>
            <a:bodyPr lIns="50800" tIns="50800" rIns="50800" bIns="50800" rtlCol="0" anchor="ctr"/>
            <a:lstStyle/>
            <a:p>
              <a:pPr algn="ctr">
                <a:lnSpc>
                  <a:spcPts val="2659"/>
                </a:lnSpc>
                <a:spcBef>
                  <a:spcPct val="0"/>
                </a:spcBef>
              </a:pPr>
              <a:endParaRPr dirty="0"/>
            </a:p>
          </p:txBody>
        </p:sp>
      </p:grpSp>
      <p:grpSp>
        <p:nvGrpSpPr>
          <p:cNvPr id="45" name="Group 45"/>
          <p:cNvGrpSpPr/>
          <p:nvPr/>
        </p:nvGrpSpPr>
        <p:grpSpPr>
          <a:xfrm rot="7182689">
            <a:off x="-3490340" y="1416877"/>
            <a:ext cx="7451059" cy="429861"/>
            <a:chOff x="0" y="0"/>
            <a:chExt cx="3830456" cy="220984"/>
          </a:xfrm>
        </p:grpSpPr>
        <p:sp>
          <p:nvSpPr>
            <p:cNvPr id="46" name="Freeform 46"/>
            <p:cNvSpPr/>
            <p:nvPr/>
          </p:nvSpPr>
          <p:spPr>
            <a:xfrm>
              <a:off x="0" y="0"/>
              <a:ext cx="3830457" cy="220984"/>
            </a:xfrm>
            <a:custGeom>
              <a:avLst/>
              <a:gdLst/>
              <a:ahLst/>
              <a:cxnLst/>
              <a:rect l="l" t="t" r="r" b="b"/>
              <a:pathLst>
                <a:path w="3830457" h="220984">
                  <a:moveTo>
                    <a:pt x="203200" y="0"/>
                  </a:moveTo>
                  <a:lnTo>
                    <a:pt x="3830457" y="0"/>
                  </a:lnTo>
                  <a:lnTo>
                    <a:pt x="3627257" y="220984"/>
                  </a:lnTo>
                  <a:lnTo>
                    <a:pt x="0" y="220984"/>
                  </a:lnTo>
                  <a:lnTo>
                    <a:pt x="203200" y="0"/>
                  </a:lnTo>
                  <a:close/>
                </a:path>
              </a:pathLst>
            </a:custGeom>
            <a:solidFill>
              <a:srgbClr val="0088B6"/>
            </a:solidFill>
          </p:spPr>
        </p:sp>
        <p:sp>
          <p:nvSpPr>
            <p:cNvPr id="47" name="TextBox 47"/>
            <p:cNvSpPr txBox="1"/>
            <p:nvPr/>
          </p:nvSpPr>
          <p:spPr>
            <a:xfrm>
              <a:off x="101600" y="-38100"/>
              <a:ext cx="3627256" cy="259084"/>
            </a:xfrm>
            <a:prstGeom prst="rect">
              <a:avLst/>
            </a:prstGeom>
          </p:spPr>
          <p:txBody>
            <a:bodyPr lIns="50800" tIns="50800" rIns="50800" bIns="50800" rtlCol="0" anchor="ctr"/>
            <a:lstStyle/>
            <a:p>
              <a:pPr algn="ctr">
                <a:lnSpc>
                  <a:spcPts val="2659"/>
                </a:lnSpc>
                <a:spcBef>
                  <a:spcPct val="0"/>
                </a:spcBef>
              </a:pPr>
              <a:endParaRPr dirty="0"/>
            </a:p>
          </p:txBody>
        </p:sp>
      </p:grpSp>
      <p:sp>
        <p:nvSpPr>
          <p:cNvPr id="50" name="ZoneTexte 49">
            <a:extLst>
              <a:ext uri="{FF2B5EF4-FFF2-40B4-BE49-F238E27FC236}">
                <a16:creationId xmlns:a16="http://schemas.microsoft.com/office/drawing/2014/main" id="{4C094D56-F6E1-4C30-AED6-7B292D1D2BF3}"/>
              </a:ext>
            </a:extLst>
          </p:cNvPr>
          <p:cNvSpPr txBox="1"/>
          <p:nvPr/>
        </p:nvSpPr>
        <p:spPr>
          <a:xfrm>
            <a:off x="483005" y="3251776"/>
            <a:ext cx="8279995" cy="1200329"/>
          </a:xfrm>
          <a:prstGeom prst="rect">
            <a:avLst/>
          </a:prstGeom>
          <a:noFill/>
        </p:spPr>
        <p:txBody>
          <a:bodyPr wrap="square">
            <a:spAutoFit/>
          </a:bodyPr>
          <a:lstStyle/>
          <a:p>
            <a:pPr algn="just"/>
            <a:r>
              <a:rPr lang="fr-FR" sz="2400" b="1" i="0" dirty="0">
                <a:effectLst/>
                <a:latin typeface="Roboto Condensed" panose="02000000000000000000" pitchFamily="2" charset="0"/>
                <a:ea typeface="Roboto Condensed" panose="02000000000000000000" pitchFamily="2" charset="0"/>
                <a:cs typeface="Roboto Condensed" panose="02000000000000000000" pitchFamily="2" charset="0"/>
              </a:rPr>
              <a:t>Commentaire</a:t>
            </a:r>
            <a:r>
              <a:rPr lang="fr-FR" sz="2400" b="0" i="0" dirty="0">
                <a:effectLst/>
                <a:latin typeface="Roboto Condensed" panose="02000000000000000000" pitchFamily="2" charset="0"/>
                <a:ea typeface="Roboto Condensed" panose="02000000000000000000" pitchFamily="2" charset="0"/>
                <a:cs typeface="Roboto Condensed" panose="02000000000000000000" pitchFamily="2" charset="0"/>
              </a:rPr>
              <a:t>: Les clients ont tendances à faire plus d'achats des fournitures domestiques, suivies des produits technologiques et font moins d'achats des livres, nourriture et boissons et vêtements</a:t>
            </a:r>
          </a:p>
        </p:txBody>
      </p:sp>
      <p:sp>
        <p:nvSpPr>
          <p:cNvPr id="51" name="ZoneTexte 50">
            <a:extLst>
              <a:ext uri="{FF2B5EF4-FFF2-40B4-BE49-F238E27FC236}">
                <a16:creationId xmlns:a16="http://schemas.microsoft.com/office/drawing/2014/main" id="{5FA19FD6-FED0-454A-B3EA-5B632D92207E}"/>
              </a:ext>
            </a:extLst>
          </p:cNvPr>
          <p:cNvSpPr txBox="1"/>
          <p:nvPr/>
        </p:nvSpPr>
        <p:spPr>
          <a:xfrm>
            <a:off x="816737" y="2110068"/>
            <a:ext cx="7612530" cy="954107"/>
          </a:xfrm>
          <a:prstGeom prst="rect">
            <a:avLst/>
          </a:prstGeom>
          <a:noFill/>
        </p:spPr>
        <p:txBody>
          <a:bodyPr wrap="square">
            <a:spAutoFit/>
          </a:bodyPr>
          <a:lstStyle/>
          <a:p>
            <a:r>
              <a:rPr lang="fr-FR" sz="2800" b="1" dirty="0">
                <a:solidFill>
                  <a:srgbClr val="0070C0"/>
                </a:solidFill>
                <a:latin typeface="Roboto Condensed" panose="02000000000000000000" pitchFamily="2" charset="0"/>
                <a:ea typeface="Roboto Condensed" panose="02000000000000000000" pitchFamily="2" charset="0"/>
                <a:cs typeface="Roboto Condensed" panose="02000000000000000000" pitchFamily="2" charset="0"/>
              </a:rPr>
              <a:t>Répartition de nombre de commande par catégorie de produits </a:t>
            </a:r>
          </a:p>
        </p:txBody>
      </p:sp>
      <p:pic>
        <p:nvPicPr>
          <p:cNvPr id="5124" name="Picture 4">
            <a:extLst>
              <a:ext uri="{FF2B5EF4-FFF2-40B4-BE49-F238E27FC236}">
                <a16:creationId xmlns:a16="http://schemas.microsoft.com/office/drawing/2014/main" id="{5C4C099B-7942-49A8-B499-BF9836788E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5575" y="5610263"/>
            <a:ext cx="5943694" cy="4063072"/>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a:extLst>
              <a:ext uri="{FF2B5EF4-FFF2-40B4-BE49-F238E27FC236}">
                <a16:creationId xmlns:a16="http://schemas.microsoft.com/office/drawing/2014/main" id="{22D58E6F-0FFF-470F-95FC-017F14D0B5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57408" y="4974079"/>
            <a:ext cx="7027580" cy="4554913"/>
          </a:xfrm>
          <a:prstGeom prst="rect">
            <a:avLst/>
          </a:prstGeom>
          <a:noFill/>
          <a:extLst>
            <a:ext uri="{909E8E84-426E-40DD-AFC4-6F175D3DCCD1}">
              <a14:hiddenFill xmlns:a14="http://schemas.microsoft.com/office/drawing/2010/main">
                <a:solidFill>
                  <a:srgbClr val="FFFFFF"/>
                </a:solidFill>
              </a14:hiddenFill>
            </a:ext>
          </a:extLst>
        </p:spPr>
      </p:pic>
      <p:sp>
        <p:nvSpPr>
          <p:cNvPr id="48" name="ZoneTexte 47">
            <a:extLst>
              <a:ext uri="{FF2B5EF4-FFF2-40B4-BE49-F238E27FC236}">
                <a16:creationId xmlns:a16="http://schemas.microsoft.com/office/drawing/2014/main" id="{4031BA06-AEA2-42C9-82B0-54D631786743}"/>
              </a:ext>
            </a:extLst>
          </p:cNvPr>
          <p:cNvSpPr txBox="1"/>
          <p:nvPr/>
        </p:nvSpPr>
        <p:spPr>
          <a:xfrm>
            <a:off x="9136389" y="1990418"/>
            <a:ext cx="7843894" cy="523220"/>
          </a:xfrm>
          <a:prstGeom prst="rect">
            <a:avLst/>
          </a:prstGeom>
          <a:noFill/>
        </p:spPr>
        <p:txBody>
          <a:bodyPr wrap="square">
            <a:spAutoFit/>
          </a:bodyPr>
          <a:lstStyle/>
          <a:p>
            <a:r>
              <a:rPr lang="fr-FR" sz="2800" b="1" dirty="0">
                <a:solidFill>
                  <a:srgbClr val="0070C0"/>
                </a:solidFill>
                <a:latin typeface="Roboto Condensed" panose="02000000000000000000" pitchFamily="2" charset="0"/>
                <a:ea typeface="Roboto Condensed" panose="02000000000000000000" pitchFamily="2" charset="0"/>
                <a:cs typeface="Roboto Condensed" panose="02000000000000000000" pitchFamily="2" charset="0"/>
              </a:rPr>
              <a:t>Répartition du volume de vente catégorie de produits </a:t>
            </a:r>
          </a:p>
        </p:txBody>
      </p:sp>
      <p:sp>
        <p:nvSpPr>
          <p:cNvPr id="49" name="ZoneTexte 48">
            <a:extLst>
              <a:ext uri="{FF2B5EF4-FFF2-40B4-BE49-F238E27FC236}">
                <a16:creationId xmlns:a16="http://schemas.microsoft.com/office/drawing/2014/main" id="{0E5F699F-7EC4-4421-B92B-B7B3C3FB1679}"/>
              </a:ext>
            </a:extLst>
          </p:cNvPr>
          <p:cNvSpPr txBox="1"/>
          <p:nvPr/>
        </p:nvSpPr>
        <p:spPr>
          <a:xfrm>
            <a:off x="9118661" y="2968692"/>
            <a:ext cx="8384714" cy="1938992"/>
          </a:xfrm>
          <a:prstGeom prst="rect">
            <a:avLst/>
          </a:prstGeom>
          <a:noFill/>
        </p:spPr>
        <p:txBody>
          <a:bodyPr wrap="square">
            <a:spAutoFit/>
          </a:bodyPr>
          <a:lstStyle/>
          <a:p>
            <a:pPr algn="just"/>
            <a:r>
              <a:rPr lang="fr-FR" sz="2400" b="1" i="0" dirty="0">
                <a:effectLst/>
                <a:latin typeface="Roboto Condensed" panose="02000000000000000000" pitchFamily="2" charset="0"/>
                <a:ea typeface="Roboto Condensed" panose="02000000000000000000" pitchFamily="2" charset="0"/>
                <a:cs typeface="Roboto Condensed" panose="02000000000000000000" pitchFamily="2" charset="0"/>
              </a:rPr>
              <a:t>Commentaire</a:t>
            </a:r>
            <a:r>
              <a:rPr lang="fr-FR" sz="2400" b="0" i="0" dirty="0">
                <a:effectLst/>
                <a:latin typeface="Roboto Condensed" panose="02000000000000000000" pitchFamily="2" charset="0"/>
                <a:ea typeface="Roboto Condensed" panose="02000000000000000000" pitchFamily="2" charset="0"/>
                <a:cs typeface="Roboto Condensed" panose="02000000000000000000" pitchFamily="2" charset="0"/>
              </a:rPr>
              <a:t>: En valeur, la plus grande dépense provient d'achats des fournitures domestiques, suivies des autres catégories de produits et ensuite des produits technologiques , cependant on constate moins de dépense pour l'achats des livres, nourriture et boissons et vêtements</a:t>
            </a:r>
          </a:p>
        </p:txBody>
      </p:sp>
    </p:spTree>
    <p:extLst>
      <p:ext uri="{BB962C8B-B14F-4D97-AF65-F5344CB8AC3E}">
        <p14:creationId xmlns:p14="http://schemas.microsoft.com/office/powerpoint/2010/main" val="55270775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5347</TotalTime>
  <Words>1634</Words>
  <Application>Microsoft Office PowerPoint</Application>
  <PresentationFormat>Personnalisé</PresentationFormat>
  <Paragraphs>165</Paragraphs>
  <Slides>15</Slides>
  <Notes>0</Notes>
  <HiddenSlides>0</HiddenSlides>
  <MMClips>0</MMClips>
  <ScaleCrop>false</ScaleCrop>
  <HeadingPairs>
    <vt:vector size="6" baseType="variant">
      <vt:variant>
        <vt:lpstr>Polices utilisées</vt:lpstr>
      </vt:variant>
      <vt:variant>
        <vt:i4>10</vt:i4>
      </vt:variant>
      <vt:variant>
        <vt:lpstr>Thème</vt:lpstr>
      </vt:variant>
      <vt:variant>
        <vt:i4>1</vt:i4>
      </vt:variant>
      <vt:variant>
        <vt:lpstr>Titres des diapositives</vt:lpstr>
      </vt:variant>
      <vt:variant>
        <vt:i4>15</vt:i4>
      </vt:variant>
    </vt:vector>
  </HeadingPairs>
  <TitlesOfParts>
    <vt:vector size="26" baseType="lpstr">
      <vt:lpstr>Roboto Condensed</vt:lpstr>
      <vt:lpstr>Fira Sans</vt:lpstr>
      <vt:lpstr>Poppins Bold</vt:lpstr>
      <vt:lpstr>Poppins</vt:lpstr>
      <vt:lpstr>Bobby Jones</vt:lpstr>
      <vt:lpstr>Arial</vt:lpstr>
      <vt:lpstr>Wingdings</vt:lpstr>
      <vt:lpstr>Calibri</vt:lpstr>
      <vt:lpstr>Poppins Semi-Bold</vt:lpstr>
      <vt:lpstr>Times New Roman</vt:lpstr>
      <vt:lpstr>Office Theme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Navy And Orange Geometric Financial Technology Presentation</dc:title>
  <dc:creator>LENOVO</dc:creator>
  <cp:lastModifiedBy>Amadou Ibrahim Souleymane</cp:lastModifiedBy>
  <cp:revision>40</cp:revision>
  <dcterms:created xsi:type="dcterms:W3CDTF">2006-08-16T00:00:00Z</dcterms:created>
  <dcterms:modified xsi:type="dcterms:W3CDTF">2024-06-09T19:37:39Z</dcterms:modified>
  <dc:identifier>DAGHEJj1Vrs</dc:identifier>
</cp:coreProperties>
</file>